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881"/>
    <p:restoredTop sz="94647"/>
  </p:normalViewPr>
  <p:slideViewPr>
    <p:cSldViewPr snapToGrid="0" snapToObjects="1">
      <p:cViewPr varScale="1">
        <p:scale>
          <a:sx n="224" d="100"/>
          <a:sy n="224" d="100"/>
        </p:scale>
        <p:origin x="6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5109E-6D54-C441-8FC2-CF93A343E17E}" type="datetimeFigureOut">
              <a:rPr lang="en-US" smtClean="0"/>
              <a:t>4/30/19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D91882-A132-0143-825C-24044272D882}" type="slidenum">
              <a:rPr lang="en-US" smtClean="0"/>
              <a:t>‹#›</a:t>
            </a:fld>
            <a:endParaRPr lang="en-US"/>
          </a:p>
        </p:txBody>
      </p:sp>
    </p:spTree>
    <p:extLst>
      <p:ext uri="{BB962C8B-B14F-4D97-AF65-F5344CB8AC3E}">
        <p14:creationId xmlns:p14="http://schemas.microsoft.com/office/powerpoint/2010/main" val="467581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HDAC=repression</a:t>
            </a:r>
            <a:r>
              <a:rPr lang="en-US" baseline="0" dirty="0" smtClean="0"/>
              <a:t> </a:t>
            </a:r>
            <a:r>
              <a:rPr lang="en-US" dirty="0" smtClean="0"/>
              <a:t>Histone de-</a:t>
            </a:r>
            <a:r>
              <a:rPr lang="en-US" dirty="0" err="1" smtClean="0"/>
              <a:t>acytlase</a:t>
            </a:r>
            <a:r>
              <a:rPr lang="en-US" baseline="0" dirty="0" smtClean="0"/>
              <a:t> tightens chromatin and </a:t>
            </a:r>
            <a:r>
              <a:rPr lang="en-US" baseline="0" dirty="0" err="1" smtClean="0"/>
              <a:t>retricts</a:t>
            </a:r>
            <a:r>
              <a:rPr lang="en-US" baseline="0" dirty="0" smtClean="0"/>
              <a:t> access to transcription machinery</a:t>
            </a:r>
            <a:endParaRPr lang="en-US" dirty="0"/>
          </a:p>
        </p:txBody>
      </p:sp>
      <p:sp>
        <p:nvSpPr>
          <p:cNvPr id="4" name="Slide Number Placeholder 3"/>
          <p:cNvSpPr>
            <a:spLocks noGrp="1"/>
          </p:cNvSpPr>
          <p:nvPr>
            <p:ph type="sldNum" sz="quarter" idx="10"/>
          </p:nvPr>
        </p:nvSpPr>
        <p:spPr/>
        <p:txBody>
          <a:bodyPr/>
          <a:lstStyle/>
          <a:p>
            <a:fld id="{AF3587CB-024F-1742-8DF3-AE837F837EC0}" type="slidenum">
              <a:rPr lang="en-US" smtClean="0"/>
              <a:t>13</a:t>
            </a:fld>
            <a:endParaRPr lang="en-US"/>
          </a:p>
        </p:txBody>
      </p:sp>
    </p:spTree>
    <p:extLst>
      <p:ext uri="{BB962C8B-B14F-4D97-AF65-F5344CB8AC3E}">
        <p14:creationId xmlns:p14="http://schemas.microsoft.com/office/powerpoint/2010/main" val="995085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2: HACRs respond to endogenous hormone signals and can be used to study development. </a:t>
            </a:r>
            <a:r>
              <a:rPr lang="en-US" sz="1200" kern="1200" dirty="0" smtClean="0">
                <a:solidFill>
                  <a:schemeClr val="tx1"/>
                </a:solidFill>
                <a:effectLst/>
                <a:latin typeface="+mn-lt"/>
                <a:ea typeface="+mn-ea"/>
                <a:cs typeface="+mn-cs"/>
              </a:rPr>
              <a:t>A)</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Schematic of genetic circuit used to build </a:t>
            </a:r>
            <a:r>
              <a:rPr lang="en-US" sz="1200" kern="1200" dirty="0" err="1" smtClean="0">
                <a:solidFill>
                  <a:schemeClr val="tx1"/>
                </a:solidFill>
                <a:effectLst/>
                <a:latin typeface="+mn-lt"/>
                <a:ea typeface="+mn-ea"/>
                <a:cs typeface="+mn-cs"/>
              </a:rPr>
              <a:t>ratiometric</a:t>
            </a:r>
            <a:r>
              <a:rPr lang="en-US" sz="1200" kern="1200" dirty="0" smtClean="0">
                <a:solidFill>
                  <a:schemeClr val="tx1"/>
                </a:solidFill>
                <a:effectLst/>
                <a:latin typeface="+mn-lt"/>
                <a:ea typeface="+mn-ea"/>
                <a:cs typeface="+mn-cs"/>
              </a:rPr>
              <a:t> lines of auxin responsive HACRs. In addition to an auxin responsive HACR regulating a nuclear localized Venus-luciferase reporter the lines also have a nuclear localized </a:t>
            </a:r>
            <a:r>
              <a:rPr lang="en-US" sz="1200" kern="1200" dirty="0" err="1" smtClean="0">
                <a:solidFill>
                  <a:schemeClr val="tx1"/>
                </a:solidFill>
                <a:effectLst/>
                <a:latin typeface="+mn-lt"/>
                <a:ea typeface="+mn-ea"/>
                <a:cs typeface="+mn-cs"/>
              </a:rPr>
              <a:t>ndTomato</a:t>
            </a:r>
            <a:r>
              <a:rPr lang="en-US" sz="1200" kern="1200" dirty="0" smtClean="0">
                <a:solidFill>
                  <a:schemeClr val="tx1"/>
                </a:solidFill>
                <a:effectLst/>
                <a:latin typeface="+mn-lt"/>
                <a:ea typeface="+mn-ea"/>
                <a:cs typeface="+mn-cs"/>
              </a:rPr>
              <a:t> reporter being driven by a version of the UBQ1 promoter with the gRNA target site mutated. B-E) Confocal microscopy images of roots of seedlings from lines described in A. Reporter signal in images is the background subtracted Venus signal normalized by the background subtracted </a:t>
            </a:r>
            <a:r>
              <a:rPr lang="en-US" sz="1200" kern="1200" dirty="0" err="1" smtClean="0">
                <a:solidFill>
                  <a:schemeClr val="tx1"/>
                </a:solidFill>
                <a:effectLst/>
                <a:latin typeface="+mn-lt"/>
                <a:ea typeface="+mn-ea"/>
                <a:cs typeface="+mn-cs"/>
              </a:rPr>
              <a:t>ndTomato</a:t>
            </a:r>
            <a:r>
              <a:rPr lang="en-US" sz="1200" kern="1200" dirty="0" smtClean="0">
                <a:solidFill>
                  <a:schemeClr val="tx1"/>
                </a:solidFill>
                <a:effectLst/>
                <a:latin typeface="+mn-lt"/>
                <a:ea typeface="+mn-ea"/>
                <a:cs typeface="+mn-cs"/>
              </a:rPr>
              <a:t> signal. Warmer colors correspond to higher normalized reporter signal. The dashed white boxes highlight high reporter signal in the founder cells of lateral roots (D) and in a developing lateral root primordia (E). F-J) Confocal microscopy images visualizing reporter signal of a non-</a:t>
            </a:r>
            <a:r>
              <a:rPr lang="en-US" sz="1200" kern="1200" dirty="0" err="1" smtClean="0">
                <a:solidFill>
                  <a:schemeClr val="tx1"/>
                </a:solidFill>
                <a:effectLst/>
                <a:latin typeface="+mn-lt"/>
                <a:ea typeface="+mn-ea"/>
                <a:cs typeface="+mn-cs"/>
              </a:rPr>
              <a:t>ratiometric</a:t>
            </a:r>
            <a:r>
              <a:rPr lang="en-US" sz="1200" kern="1200" dirty="0" smtClean="0">
                <a:solidFill>
                  <a:schemeClr val="tx1"/>
                </a:solidFill>
                <a:effectLst/>
                <a:latin typeface="+mn-lt"/>
                <a:ea typeface="+mn-ea"/>
                <a:cs typeface="+mn-cs"/>
              </a:rPr>
              <a:t> auxin HACR regulated reporter in the ovule 48 hours post pollination (F), in the two-cells embryo (G), in the globular embryo (H), in the heart stage embryo (I) and in the early torpedo stage embryo (J). Warmer colors correspond to higher reporter signal. K-M) Confocal microscopy images visualizing reporter signal of a gibberellin HACR regulated reporter in the ovule 48 hours post pollination (K), reporter signal merged with background red fluorescence to highlight the endosperm region (L) and an unregulated reporter (M), with the endosperm highlighted with a dashed white line, for comparison. </a:t>
            </a:r>
            <a:endParaRPr lang="en-US" dirty="0"/>
          </a:p>
        </p:txBody>
      </p:sp>
      <p:sp>
        <p:nvSpPr>
          <p:cNvPr id="4" name="Slide Number Placeholder 3"/>
          <p:cNvSpPr>
            <a:spLocks noGrp="1"/>
          </p:cNvSpPr>
          <p:nvPr>
            <p:ph type="sldNum" sz="quarter" idx="10"/>
          </p:nvPr>
        </p:nvSpPr>
        <p:spPr/>
        <p:txBody>
          <a:bodyPr/>
          <a:lstStyle/>
          <a:p>
            <a:fld id="{255CE7A3-AEBF-4946-BAD3-9E4F5C2CB05D}" type="slidenum">
              <a:rPr lang="en-US" smtClean="0"/>
              <a:t>25</a:t>
            </a:fld>
            <a:endParaRPr lang="en-US"/>
          </a:p>
        </p:txBody>
      </p:sp>
    </p:spTree>
    <p:extLst>
      <p:ext uri="{BB962C8B-B14F-4D97-AF65-F5344CB8AC3E}">
        <p14:creationId xmlns:p14="http://schemas.microsoft.com/office/powerpoint/2010/main" val="1015902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Gao</a:t>
            </a:r>
            <a:r>
              <a:rPr lang="en-US" dirty="0" smtClean="0"/>
              <a:t> paper cite.</a:t>
            </a:r>
          </a:p>
          <a:p>
            <a:r>
              <a:rPr lang="en-US" dirty="0" smtClean="0"/>
              <a:t>----- Meeting Notes (1/12/16 16:18) -----</a:t>
            </a:r>
          </a:p>
          <a:p>
            <a:r>
              <a:rPr lang="en-US" dirty="0" smtClean="0"/>
              <a:t>get rid of mxi1 here</a:t>
            </a:r>
            <a:endParaRPr lang="en-US" dirty="0"/>
          </a:p>
        </p:txBody>
      </p:sp>
      <p:sp>
        <p:nvSpPr>
          <p:cNvPr id="4" name="Slide Number Placeholder 3"/>
          <p:cNvSpPr>
            <a:spLocks noGrp="1"/>
          </p:cNvSpPr>
          <p:nvPr>
            <p:ph type="sldNum" sz="quarter" idx="10"/>
          </p:nvPr>
        </p:nvSpPr>
        <p:spPr/>
        <p:txBody>
          <a:bodyPr/>
          <a:lstStyle/>
          <a:p>
            <a:fld id="{6A81C5D8-975A-AA45-9F38-45496CD62823}" type="slidenum">
              <a:rPr lang="en-US" smtClean="0"/>
              <a:t>14</a:t>
            </a:fld>
            <a:endParaRPr lang="en-US"/>
          </a:p>
        </p:txBody>
      </p:sp>
    </p:spTree>
    <p:extLst>
      <p:ext uri="{BB962C8B-B14F-4D97-AF65-F5344CB8AC3E}">
        <p14:creationId xmlns:p14="http://schemas.microsoft.com/office/powerpoint/2010/main" val="150775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explored 2 types of RGR</a:t>
            </a:r>
            <a:r>
              <a:rPr lang="en-US" baseline="0" dirty="0" smtClean="0"/>
              <a:t> systems</a:t>
            </a:r>
            <a:endParaRPr lang="en-US" dirty="0"/>
          </a:p>
        </p:txBody>
      </p:sp>
      <p:sp>
        <p:nvSpPr>
          <p:cNvPr id="4" name="Slide Number Placeholder 3"/>
          <p:cNvSpPr>
            <a:spLocks noGrp="1"/>
          </p:cNvSpPr>
          <p:nvPr>
            <p:ph type="sldNum" sz="quarter" idx="10"/>
          </p:nvPr>
        </p:nvSpPr>
        <p:spPr/>
        <p:txBody>
          <a:bodyPr/>
          <a:lstStyle/>
          <a:p>
            <a:fld id="{AF3587CB-024F-1742-8DF3-AE837F837EC0}" type="slidenum">
              <a:rPr lang="en-US" smtClean="0"/>
              <a:t>15</a:t>
            </a:fld>
            <a:endParaRPr lang="en-US"/>
          </a:p>
        </p:txBody>
      </p:sp>
    </p:spTree>
    <p:extLst>
      <p:ext uri="{BB962C8B-B14F-4D97-AF65-F5344CB8AC3E}">
        <p14:creationId xmlns:p14="http://schemas.microsoft.com/office/powerpoint/2010/main" val="1515374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found that our two RGR systems functioned </a:t>
            </a:r>
            <a:r>
              <a:rPr lang="en-US" dirty="0" err="1" smtClean="0"/>
              <a:t>simlarly</a:t>
            </a:r>
            <a:r>
              <a:rPr lang="en-US" baseline="0" dirty="0" smtClean="0"/>
              <a:t> and that the most important ribozyme was the 3’ HDV which removes the poly a tail</a:t>
            </a:r>
            <a:endParaRPr lang="en-US" dirty="0"/>
          </a:p>
        </p:txBody>
      </p:sp>
      <p:sp>
        <p:nvSpPr>
          <p:cNvPr id="4" name="Slide Number Placeholder 3"/>
          <p:cNvSpPr>
            <a:spLocks noGrp="1"/>
          </p:cNvSpPr>
          <p:nvPr>
            <p:ph type="sldNum" sz="quarter" idx="10"/>
          </p:nvPr>
        </p:nvSpPr>
        <p:spPr/>
        <p:txBody>
          <a:bodyPr/>
          <a:lstStyle/>
          <a:p>
            <a:fld id="{AF3587CB-024F-1742-8DF3-AE837F837EC0}" type="slidenum">
              <a:rPr lang="en-US" smtClean="0"/>
              <a:t>16</a:t>
            </a:fld>
            <a:endParaRPr lang="en-US"/>
          </a:p>
        </p:txBody>
      </p:sp>
    </p:spTree>
    <p:extLst>
      <p:ext uri="{BB962C8B-B14F-4D97-AF65-F5344CB8AC3E}">
        <p14:creationId xmlns:p14="http://schemas.microsoft.com/office/powerpoint/2010/main" val="120579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big take </a:t>
            </a:r>
            <a:r>
              <a:rPr lang="en-US" dirty="0" err="1" smtClean="0"/>
              <a:t>aways</a:t>
            </a:r>
            <a:r>
              <a:rPr lang="en-US" dirty="0" smtClean="0"/>
              <a:t>,</a:t>
            </a:r>
          </a:p>
          <a:p>
            <a:endParaRPr lang="en-US" dirty="0" smtClean="0"/>
          </a:p>
          <a:p>
            <a:r>
              <a:rPr lang="en-US" dirty="0" smtClean="0"/>
              <a:t>dCas9 binds to a small</a:t>
            </a:r>
            <a:r>
              <a:rPr lang="en-US" baseline="0" dirty="0" smtClean="0"/>
              <a:t> RNA called a </a:t>
            </a:r>
            <a:r>
              <a:rPr lang="en-US" baseline="0" dirty="0" err="1" smtClean="0"/>
              <a:t>gRNA</a:t>
            </a:r>
            <a:endParaRPr lang="en-US" baseline="0" dirty="0" smtClean="0"/>
          </a:p>
          <a:p>
            <a:endParaRPr lang="en-US" baseline="0" dirty="0" smtClean="0"/>
          </a:p>
          <a:p>
            <a:r>
              <a:rPr lang="en-US" baseline="0" dirty="0" smtClean="0"/>
              <a:t>Each </a:t>
            </a:r>
            <a:r>
              <a:rPr lang="en-US" baseline="0" dirty="0" err="1" smtClean="0"/>
              <a:t>gRNA</a:t>
            </a:r>
            <a:r>
              <a:rPr lang="en-US" baseline="0" dirty="0" smtClean="0"/>
              <a:t> has a 20bp sequence that binds to it’s DNA complement</a:t>
            </a:r>
          </a:p>
          <a:p>
            <a:endParaRPr lang="en-US" baseline="0" dirty="0" smtClean="0"/>
          </a:p>
          <a:p>
            <a:r>
              <a:rPr lang="en-US" baseline="0" dirty="0" smtClean="0"/>
              <a:t>By changing the 20bp sequence we can </a:t>
            </a:r>
            <a:r>
              <a:rPr lang="en-US" baseline="0" dirty="0" err="1" smtClean="0"/>
              <a:t>aribtrarily</a:t>
            </a:r>
            <a:r>
              <a:rPr lang="en-US" baseline="0" dirty="0" smtClean="0"/>
              <a:t> target dCas9 to any promoter sequence we desire</a:t>
            </a:r>
          </a:p>
          <a:p>
            <a:endParaRPr lang="en-US" baseline="0" dirty="0" smtClean="0"/>
          </a:p>
          <a:p>
            <a:r>
              <a:rPr lang="en-US" baseline="0" dirty="0" smtClean="0"/>
              <a:t>Make sure to say that promoter target sequence is </a:t>
            </a:r>
            <a:r>
              <a:rPr lang="en-US" baseline="0" dirty="0" err="1" smtClean="0"/>
              <a:t>programable</a:t>
            </a:r>
            <a:endParaRPr lang="en-US" baseline="0" dirty="0" smtClean="0"/>
          </a:p>
          <a:p>
            <a:endParaRPr lang="en-US" baseline="0" dirty="0" smtClean="0"/>
          </a:p>
          <a:p>
            <a:endParaRPr lang="en-US" baseline="0" dirty="0" smtClean="0"/>
          </a:p>
          <a:p>
            <a:r>
              <a:rPr lang="en-US" baseline="0" dirty="0" err="1" smtClean="0"/>
              <a:t>Havent</a:t>
            </a:r>
            <a:r>
              <a:rPr lang="en-US" baseline="0" dirty="0" smtClean="0"/>
              <a:t> told you what is causing repression but the black means it targeting and the grey means it </a:t>
            </a:r>
            <a:r>
              <a:rPr lang="en-US" baseline="0" dirty="0" err="1" smtClean="0"/>
              <a:t>isntt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81C5D8-975A-AA45-9F38-45496CD62823}" type="slidenum">
              <a:rPr lang="en-US" smtClean="0"/>
              <a:t>17</a:t>
            </a:fld>
            <a:endParaRPr lang="en-US"/>
          </a:p>
        </p:txBody>
      </p:sp>
    </p:spTree>
    <p:extLst>
      <p:ext uri="{BB962C8B-B14F-4D97-AF65-F5344CB8AC3E}">
        <p14:creationId xmlns:p14="http://schemas.microsoft.com/office/powerpoint/2010/main" val="1406513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is 15 of the most </a:t>
            </a:r>
            <a:r>
              <a:rPr lang="en-US" dirty="0" err="1" smtClean="0"/>
              <a:t>recetly</a:t>
            </a:r>
            <a:r>
              <a:rPr lang="en-US" dirty="0" smtClean="0"/>
              <a:t> made XOR gates. The one with</a:t>
            </a:r>
            <a:r>
              <a:rPr lang="en-US" baseline="0" dirty="0" smtClean="0"/>
              <a:t> the red </a:t>
            </a:r>
            <a:r>
              <a:rPr lang="en-US" baseline="0" dirty="0" err="1" smtClean="0"/>
              <a:t>astericks</a:t>
            </a:r>
            <a:r>
              <a:rPr lang="en-US" baseline="0" dirty="0" smtClean="0"/>
              <a:t> is the one currently used in the paper but check out all the variation. And this is just about primarily changing the </a:t>
            </a:r>
            <a:r>
              <a:rPr lang="en-US" baseline="0" dirty="0" err="1" smtClean="0"/>
              <a:t>promtoers</a:t>
            </a:r>
            <a:r>
              <a:rPr lang="en-US" baseline="0" dirty="0" smtClean="0"/>
              <a:t> of the circuits</a:t>
            </a:r>
            <a:endParaRPr lang="en-US" dirty="0"/>
          </a:p>
        </p:txBody>
      </p:sp>
      <p:sp>
        <p:nvSpPr>
          <p:cNvPr id="4" name="Slide Number Placeholder 3"/>
          <p:cNvSpPr>
            <a:spLocks noGrp="1"/>
          </p:cNvSpPr>
          <p:nvPr>
            <p:ph type="sldNum" sz="quarter" idx="10"/>
          </p:nvPr>
        </p:nvSpPr>
        <p:spPr/>
        <p:txBody>
          <a:bodyPr/>
          <a:lstStyle/>
          <a:p>
            <a:fld id="{D139B60E-2E64-724C-81A2-60C41B76F4C6}" type="slidenum">
              <a:rPr lang="en-US" smtClean="0"/>
              <a:t>20</a:t>
            </a:fld>
            <a:endParaRPr lang="en-US"/>
          </a:p>
        </p:txBody>
      </p:sp>
    </p:spTree>
    <p:extLst>
      <p:ext uri="{BB962C8B-B14F-4D97-AF65-F5344CB8AC3E}">
        <p14:creationId xmlns:p14="http://schemas.microsoft.com/office/powerpoint/2010/main" val="97401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joke about the</a:t>
            </a:r>
            <a:r>
              <a:rPr lang="en-US" baseline="0" dirty="0" smtClean="0"/>
              <a:t> 6th</a:t>
            </a:r>
            <a:endParaRPr lang="en-US" dirty="0"/>
          </a:p>
        </p:txBody>
      </p:sp>
      <p:sp>
        <p:nvSpPr>
          <p:cNvPr id="4" name="Slide Number Placeholder 3"/>
          <p:cNvSpPr>
            <a:spLocks noGrp="1"/>
          </p:cNvSpPr>
          <p:nvPr>
            <p:ph type="sldNum" sz="quarter" idx="10"/>
          </p:nvPr>
        </p:nvSpPr>
        <p:spPr/>
        <p:txBody>
          <a:bodyPr/>
          <a:lstStyle/>
          <a:p>
            <a:fld id="{6A81C5D8-975A-AA45-9F38-45496CD62823}" type="slidenum">
              <a:rPr lang="en-US" smtClean="0"/>
              <a:t>21</a:t>
            </a:fld>
            <a:endParaRPr lang="en-US"/>
          </a:p>
        </p:txBody>
      </p:sp>
    </p:spTree>
    <p:extLst>
      <p:ext uri="{BB962C8B-B14F-4D97-AF65-F5344CB8AC3E}">
        <p14:creationId xmlns:p14="http://schemas.microsoft.com/office/powerpoint/2010/main" val="269276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in minutes per layer</a:t>
            </a:r>
            <a:endParaRPr lang="en-US" dirty="0"/>
          </a:p>
        </p:txBody>
      </p:sp>
      <p:sp>
        <p:nvSpPr>
          <p:cNvPr id="4" name="Slide Number Placeholder 3"/>
          <p:cNvSpPr>
            <a:spLocks noGrp="1"/>
          </p:cNvSpPr>
          <p:nvPr>
            <p:ph type="sldNum" sz="quarter" idx="10"/>
          </p:nvPr>
        </p:nvSpPr>
        <p:spPr/>
        <p:txBody>
          <a:bodyPr/>
          <a:lstStyle/>
          <a:p>
            <a:fld id="{6A81C5D8-975A-AA45-9F38-45496CD62823}" type="slidenum">
              <a:rPr lang="en-US" smtClean="0"/>
              <a:t>22</a:t>
            </a:fld>
            <a:endParaRPr lang="en-US"/>
          </a:p>
        </p:txBody>
      </p:sp>
    </p:spTree>
    <p:extLst>
      <p:ext uri="{BB962C8B-B14F-4D97-AF65-F5344CB8AC3E}">
        <p14:creationId xmlns:p14="http://schemas.microsoft.com/office/powerpoint/2010/main" val="411734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2: HACRs respond to endogenous hormone signals and can be used to study development. </a:t>
            </a:r>
            <a:r>
              <a:rPr lang="en-US" sz="1200" kern="1200" dirty="0" smtClean="0">
                <a:solidFill>
                  <a:schemeClr val="tx1"/>
                </a:solidFill>
                <a:effectLst/>
                <a:latin typeface="+mn-lt"/>
                <a:ea typeface="+mn-ea"/>
                <a:cs typeface="+mn-cs"/>
              </a:rPr>
              <a:t>A)</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Schematic of genetic circuit used to build </a:t>
            </a:r>
            <a:r>
              <a:rPr lang="en-US" sz="1200" kern="1200" dirty="0" err="1" smtClean="0">
                <a:solidFill>
                  <a:schemeClr val="tx1"/>
                </a:solidFill>
                <a:effectLst/>
                <a:latin typeface="+mn-lt"/>
                <a:ea typeface="+mn-ea"/>
                <a:cs typeface="+mn-cs"/>
              </a:rPr>
              <a:t>ratiometric</a:t>
            </a:r>
            <a:r>
              <a:rPr lang="en-US" sz="1200" kern="1200" dirty="0" smtClean="0">
                <a:solidFill>
                  <a:schemeClr val="tx1"/>
                </a:solidFill>
                <a:effectLst/>
                <a:latin typeface="+mn-lt"/>
                <a:ea typeface="+mn-ea"/>
                <a:cs typeface="+mn-cs"/>
              </a:rPr>
              <a:t> lines of auxin responsive HACRs. In addition to an auxin responsive HACR regulating a nuclear localized Venus-luciferase reporter the lines also have a nuclear localized </a:t>
            </a:r>
            <a:r>
              <a:rPr lang="en-US" sz="1200" kern="1200" dirty="0" err="1" smtClean="0">
                <a:solidFill>
                  <a:schemeClr val="tx1"/>
                </a:solidFill>
                <a:effectLst/>
                <a:latin typeface="+mn-lt"/>
                <a:ea typeface="+mn-ea"/>
                <a:cs typeface="+mn-cs"/>
              </a:rPr>
              <a:t>ndTomato</a:t>
            </a:r>
            <a:r>
              <a:rPr lang="en-US" sz="1200" kern="1200" dirty="0" smtClean="0">
                <a:solidFill>
                  <a:schemeClr val="tx1"/>
                </a:solidFill>
                <a:effectLst/>
                <a:latin typeface="+mn-lt"/>
                <a:ea typeface="+mn-ea"/>
                <a:cs typeface="+mn-cs"/>
              </a:rPr>
              <a:t> reporter being driven by a version of the UBQ1 promoter with the gRNA target site mutated. B-E) Confocal microscopy images of roots of seedlings from lines described in A. Reporter signal in images is the background subtracted Venus signal normalized by the background subtracted </a:t>
            </a:r>
            <a:r>
              <a:rPr lang="en-US" sz="1200" kern="1200" dirty="0" err="1" smtClean="0">
                <a:solidFill>
                  <a:schemeClr val="tx1"/>
                </a:solidFill>
                <a:effectLst/>
                <a:latin typeface="+mn-lt"/>
                <a:ea typeface="+mn-ea"/>
                <a:cs typeface="+mn-cs"/>
              </a:rPr>
              <a:t>ndTomato</a:t>
            </a:r>
            <a:r>
              <a:rPr lang="en-US" sz="1200" kern="1200" dirty="0" smtClean="0">
                <a:solidFill>
                  <a:schemeClr val="tx1"/>
                </a:solidFill>
                <a:effectLst/>
                <a:latin typeface="+mn-lt"/>
                <a:ea typeface="+mn-ea"/>
                <a:cs typeface="+mn-cs"/>
              </a:rPr>
              <a:t> signal. Warmer colors correspond to higher normalized reporter signal. The dashed white boxes highlight high reporter signal in the founder cells of lateral roots (D) and in a developing lateral root primordia (E). F-J) Confocal microscopy images visualizing reporter signal of a non-</a:t>
            </a:r>
            <a:r>
              <a:rPr lang="en-US" sz="1200" kern="1200" dirty="0" err="1" smtClean="0">
                <a:solidFill>
                  <a:schemeClr val="tx1"/>
                </a:solidFill>
                <a:effectLst/>
                <a:latin typeface="+mn-lt"/>
                <a:ea typeface="+mn-ea"/>
                <a:cs typeface="+mn-cs"/>
              </a:rPr>
              <a:t>ratiometric</a:t>
            </a:r>
            <a:r>
              <a:rPr lang="en-US" sz="1200" kern="1200" dirty="0" smtClean="0">
                <a:solidFill>
                  <a:schemeClr val="tx1"/>
                </a:solidFill>
                <a:effectLst/>
                <a:latin typeface="+mn-lt"/>
                <a:ea typeface="+mn-ea"/>
                <a:cs typeface="+mn-cs"/>
              </a:rPr>
              <a:t> auxin HACR regulated reporter in the ovule 48 hours post pollination (F), in the two-cells embryo (G), in the globular embryo (H), in the heart stage embryo (I) and in the early torpedo stage embryo (J). Warmer colors correspond to higher reporter signal. K-M) Confocal microscopy images visualizing reporter signal of a gibberellin HACR regulated reporter in the ovule 48 hours post pollination (K), reporter signal merged with background red fluorescence to highlight the endosperm region (L) and an unregulated reporter (M), with the endosperm highlighted with a dashed white line, for comparison. </a:t>
            </a:r>
            <a:endParaRPr lang="en-US" dirty="0"/>
          </a:p>
        </p:txBody>
      </p:sp>
      <p:sp>
        <p:nvSpPr>
          <p:cNvPr id="4" name="Slide Number Placeholder 3"/>
          <p:cNvSpPr>
            <a:spLocks noGrp="1"/>
          </p:cNvSpPr>
          <p:nvPr>
            <p:ph type="sldNum" sz="quarter" idx="10"/>
          </p:nvPr>
        </p:nvSpPr>
        <p:spPr/>
        <p:txBody>
          <a:bodyPr/>
          <a:lstStyle/>
          <a:p>
            <a:fld id="{255CE7A3-AEBF-4946-BAD3-9E4F5C2CB05D}" type="slidenum">
              <a:rPr lang="en-US" smtClean="0"/>
              <a:t>24</a:t>
            </a:fld>
            <a:endParaRPr lang="en-US"/>
          </a:p>
        </p:txBody>
      </p:sp>
    </p:spTree>
    <p:extLst>
      <p:ext uri="{BB962C8B-B14F-4D97-AF65-F5344CB8AC3E}">
        <p14:creationId xmlns:p14="http://schemas.microsoft.com/office/powerpoint/2010/main" val="1228704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9ADC27C-8B50-7E46-B590-841E379111E4}"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848D9-5AE9-DB4F-9FBF-2F86F1CEAFD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ADC27C-8B50-7E46-B590-841E379111E4}"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848D9-5AE9-DB4F-9FBF-2F86F1CEAFD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ADC27C-8B50-7E46-B590-841E379111E4}"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848D9-5AE9-DB4F-9FBF-2F86F1CEAFD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ADC27C-8B50-7E46-B590-841E379111E4}"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848D9-5AE9-DB4F-9FBF-2F86F1CEAFD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ADC27C-8B50-7E46-B590-841E379111E4}"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848D9-5AE9-DB4F-9FBF-2F86F1CEAFD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ADC27C-8B50-7E46-B590-841E379111E4}"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848D9-5AE9-DB4F-9FBF-2F86F1CEAFD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ADC27C-8B50-7E46-B590-841E379111E4}" type="datetimeFigureOut">
              <a:rPr lang="en-US" smtClean="0"/>
              <a:t>4/30/19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C848D9-5AE9-DB4F-9FBF-2F86F1CEAFD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9ADC27C-8B50-7E46-B590-841E379111E4}" type="datetimeFigureOut">
              <a:rPr lang="en-US" smtClean="0"/>
              <a:t>4/30/19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C848D9-5AE9-DB4F-9FBF-2F86F1CEAFD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DC27C-8B50-7E46-B590-841E379111E4}" type="datetimeFigureOut">
              <a:rPr lang="en-US" smtClean="0"/>
              <a:t>4/30/19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C848D9-5AE9-DB4F-9FBF-2F86F1CEAFD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ADC27C-8B50-7E46-B590-841E379111E4}"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848D9-5AE9-DB4F-9FBF-2F86F1CEAFD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ADC27C-8B50-7E46-B590-841E379111E4}"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848D9-5AE9-DB4F-9FBF-2F86F1CEAFD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ADC27C-8B50-7E46-B590-841E379111E4}" type="datetimeFigureOut">
              <a:rPr lang="en-US" smtClean="0"/>
              <a:t>4/30/19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848D9-5AE9-DB4F-9FBF-2F86F1CEAFD3}" type="slidenum">
              <a:rPr lang="en-US" smtClean="0"/>
              <a:t>‹#›</a:t>
            </a:fld>
            <a:endParaRPr lang="en-US"/>
          </a:p>
        </p:txBody>
      </p:sp>
    </p:spTree>
    <p:extLst>
      <p:ext uri="{BB962C8B-B14F-4D97-AF65-F5344CB8AC3E}">
        <p14:creationId xmlns:p14="http://schemas.microsoft.com/office/powerpoint/2010/main" val="21135842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1.xml.rels><?xml version="1.0" encoding="UTF-8" standalone="yes"?>
<Relationships xmlns="http://schemas.openxmlformats.org/package/2006/relationships"><Relationship Id="rId9" Type="http://schemas.openxmlformats.org/officeDocument/2006/relationships/hyperlink" Target="NULL" TargetMode="External"/><Relationship Id="rId20" Type="http://schemas.openxmlformats.org/officeDocument/2006/relationships/hyperlink" Target="http://pubs.acs.org/author/Lu,+Timothy+K" TargetMode="External"/><Relationship Id="rId10" Type="http://schemas.openxmlformats.org/officeDocument/2006/relationships/hyperlink" Target="NULL" TargetMode="External"/><Relationship Id="rId11" Type="http://schemas.openxmlformats.org/officeDocument/2006/relationships/hyperlink" Target="NULL" TargetMode="External"/><Relationship Id="rId12" Type="http://schemas.openxmlformats.org/officeDocument/2006/relationships/hyperlink" Target="NULL" TargetMode="External"/><Relationship Id="rId13" Type="http://schemas.openxmlformats.org/officeDocument/2006/relationships/hyperlink" Target="NULL" TargetMode="External"/><Relationship Id="rId14" Type="http://schemas.openxmlformats.org/officeDocument/2006/relationships/hyperlink" Target="NULL" TargetMode="External"/><Relationship Id="rId15" Type="http://schemas.openxmlformats.org/officeDocument/2006/relationships/hyperlink" Target="NULL" TargetMode="External"/><Relationship Id="rId16" Type="http://schemas.openxmlformats.org/officeDocument/2006/relationships/hyperlink" Target="NULL" TargetMode="External"/><Relationship Id="rId17" Type="http://schemas.openxmlformats.org/officeDocument/2006/relationships/image" Target="../media/image29.png"/><Relationship Id="rId18" Type="http://schemas.openxmlformats.org/officeDocument/2006/relationships/hyperlink" Target="http://pubs.acs.org/author/Farzadfard,+Fahim" TargetMode="External"/><Relationship Id="rId19" Type="http://schemas.openxmlformats.org/officeDocument/2006/relationships/hyperlink" Target="http://pubs.acs.org/author/Perli,+Samuel+D" TargetMode="External"/><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hyperlink" Target="https://www.ncbi.nlm.nih.gov/pubmed/23849981"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8" Type="http://schemas.openxmlformats.org/officeDocument/2006/relationships/hyperlink" Target="NUL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5.emf"/></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9.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microsoft.com/office/2007/relationships/media" Target="../media/media1.mov"/><Relationship Id="rId2" Type="http://schemas.openxmlformats.org/officeDocument/2006/relationships/video" Target="../media/media1.mov"/></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jpe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microsoft.com/office/2007/relationships/media" Target="../media/media2.mov"/><Relationship Id="rId2" Type="http://schemas.openxmlformats.org/officeDocument/2006/relationships/video" Target="../media/media2.mov"/></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Genetic Circuits</a:t>
            </a:r>
            <a:endParaRPr lang="en-US" dirty="0"/>
          </a:p>
        </p:txBody>
      </p:sp>
      <p:sp>
        <p:nvSpPr>
          <p:cNvPr id="3" name="Subtitle 2"/>
          <p:cNvSpPr>
            <a:spLocks noGrp="1"/>
          </p:cNvSpPr>
          <p:nvPr>
            <p:ph type="subTitle" idx="1"/>
          </p:nvPr>
        </p:nvSpPr>
        <p:spPr/>
        <p:txBody>
          <a:bodyPr/>
          <a:lstStyle/>
          <a:p>
            <a:r>
              <a:rPr lang="en-US" dirty="0" smtClean="0"/>
              <a:t>ECE 424/524 Etc.</a:t>
            </a:r>
            <a:endParaRPr lang="en-US" dirty="0"/>
          </a:p>
        </p:txBody>
      </p:sp>
    </p:spTree>
    <p:extLst>
      <p:ext uri="{BB962C8B-B14F-4D97-AF65-F5344CB8AC3E}">
        <p14:creationId xmlns:p14="http://schemas.microsoft.com/office/powerpoint/2010/main" val="29513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1314"/>
            <a:ext cx="7886700" cy="1325563"/>
          </a:xfrm>
        </p:spPr>
        <p:txBody>
          <a:bodyPr/>
          <a:lstStyle/>
          <a:p>
            <a:r>
              <a:rPr lang="en-US" dirty="0" smtClean="0"/>
              <a:t>Repression Domains in Yeast</a:t>
            </a:r>
            <a:endParaRPr lang="en-US" dirty="0"/>
          </a:p>
        </p:txBody>
      </p:sp>
      <p:pic>
        <p:nvPicPr>
          <p:cNvPr id="4" name="Picture 3"/>
          <p:cNvPicPr>
            <a:picLocks noChangeAspect="1"/>
          </p:cNvPicPr>
          <p:nvPr/>
        </p:nvPicPr>
        <p:blipFill>
          <a:blip r:embed="rId2"/>
          <a:stretch>
            <a:fillRect/>
          </a:stretch>
        </p:blipFill>
        <p:spPr>
          <a:xfrm>
            <a:off x="418012" y="1356156"/>
            <a:ext cx="7994469" cy="3544806"/>
          </a:xfrm>
          <a:prstGeom prst="rect">
            <a:avLst/>
          </a:prstGeom>
        </p:spPr>
      </p:pic>
      <p:pic>
        <p:nvPicPr>
          <p:cNvPr id="5" name="Picture 4"/>
          <p:cNvPicPr>
            <a:picLocks noChangeAspect="1"/>
          </p:cNvPicPr>
          <p:nvPr/>
        </p:nvPicPr>
        <p:blipFill>
          <a:blip r:embed="rId3"/>
          <a:stretch>
            <a:fillRect/>
          </a:stretch>
        </p:blipFill>
        <p:spPr>
          <a:xfrm>
            <a:off x="3157654" y="4934840"/>
            <a:ext cx="879088" cy="879088"/>
          </a:xfrm>
          <a:prstGeom prst="rect">
            <a:avLst/>
          </a:prstGeom>
        </p:spPr>
      </p:pic>
      <p:grpSp>
        <p:nvGrpSpPr>
          <p:cNvPr id="9" name="Group 8"/>
          <p:cNvGrpSpPr/>
          <p:nvPr/>
        </p:nvGrpSpPr>
        <p:grpSpPr>
          <a:xfrm>
            <a:off x="2567512" y="5253087"/>
            <a:ext cx="309503" cy="342528"/>
            <a:chOff x="1586204" y="5720612"/>
            <a:chExt cx="437556" cy="484245"/>
          </a:xfrm>
        </p:grpSpPr>
        <p:sp>
          <p:nvSpPr>
            <p:cNvPr id="7" name="Oval 6"/>
            <p:cNvSpPr/>
            <p:nvPr/>
          </p:nvSpPr>
          <p:spPr>
            <a:xfrm>
              <a:off x="1586204" y="5775649"/>
              <a:ext cx="429208" cy="42920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800808" y="5720612"/>
              <a:ext cx="222952" cy="22295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6776384" y="5253087"/>
            <a:ext cx="309503" cy="342528"/>
            <a:chOff x="1586204" y="5720612"/>
            <a:chExt cx="437556" cy="484245"/>
          </a:xfrm>
        </p:grpSpPr>
        <p:sp>
          <p:nvSpPr>
            <p:cNvPr id="11" name="Oval 10"/>
            <p:cNvSpPr/>
            <p:nvPr/>
          </p:nvSpPr>
          <p:spPr>
            <a:xfrm>
              <a:off x="1586204" y="5775649"/>
              <a:ext cx="429208" cy="42920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800808" y="5720612"/>
              <a:ext cx="222952" cy="22295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a:blip r:embed="rId3"/>
          <a:stretch>
            <a:fillRect/>
          </a:stretch>
        </p:blipFill>
        <p:spPr>
          <a:xfrm>
            <a:off x="4950371" y="4954599"/>
            <a:ext cx="912383" cy="912383"/>
          </a:xfrm>
          <a:prstGeom prst="rect">
            <a:avLst/>
          </a:prstGeom>
        </p:spPr>
      </p:pic>
      <p:pic>
        <p:nvPicPr>
          <p:cNvPr id="17" name="Picture 16"/>
          <p:cNvPicPr>
            <a:picLocks noChangeAspect="1"/>
          </p:cNvPicPr>
          <p:nvPr/>
        </p:nvPicPr>
        <p:blipFill>
          <a:blip r:embed="rId4"/>
          <a:stretch>
            <a:fillRect/>
          </a:stretch>
        </p:blipFill>
        <p:spPr>
          <a:xfrm>
            <a:off x="4188541" y="5143275"/>
            <a:ext cx="601082" cy="601082"/>
          </a:xfrm>
          <a:prstGeom prst="rect">
            <a:avLst/>
          </a:prstGeom>
        </p:spPr>
      </p:pic>
      <p:pic>
        <p:nvPicPr>
          <p:cNvPr id="18" name="Picture 17"/>
          <p:cNvPicPr>
            <a:picLocks noChangeAspect="1"/>
          </p:cNvPicPr>
          <p:nvPr/>
        </p:nvPicPr>
        <p:blipFill>
          <a:blip r:embed="rId4"/>
          <a:stretch>
            <a:fillRect/>
          </a:stretch>
        </p:blipFill>
        <p:spPr>
          <a:xfrm>
            <a:off x="5862754" y="5110249"/>
            <a:ext cx="601082" cy="601082"/>
          </a:xfrm>
          <a:prstGeom prst="rect">
            <a:avLst/>
          </a:prstGeom>
        </p:spPr>
      </p:pic>
      <p:grpSp>
        <p:nvGrpSpPr>
          <p:cNvPr id="19" name="Group 18"/>
          <p:cNvGrpSpPr/>
          <p:nvPr/>
        </p:nvGrpSpPr>
        <p:grpSpPr>
          <a:xfrm>
            <a:off x="7642462" y="5253087"/>
            <a:ext cx="309503" cy="342528"/>
            <a:chOff x="1586204" y="5720612"/>
            <a:chExt cx="437556" cy="484245"/>
          </a:xfrm>
        </p:grpSpPr>
        <p:sp>
          <p:nvSpPr>
            <p:cNvPr id="20" name="Oval 19"/>
            <p:cNvSpPr/>
            <p:nvPr/>
          </p:nvSpPr>
          <p:spPr>
            <a:xfrm>
              <a:off x="1586204" y="5775649"/>
              <a:ext cx="429208" cy="42920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800808" y="5720612"/>
              <a:ext cx="222952" cy="22295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4188541" y="6376712"/>
            <a:ext cx="5575300" cy="369332"/>
          </a:xfrm>
          <a:prstGeom prst="rect">
            <a:avLst/>
          </a:prstGeom>
        </p:spPr>
        <p:txBody>
          <a:bodyPr wrap="square">
            <a:spAutoFit/>
          </a:bodyPr>
          <a:lstStyle/>
          <a:p>
            <a:r>
              <a:rPr lang="en-US" dirty="0" smtClean="0">
                <a:solidFill>
                  <a:schemeClr val="accent1">
                    <a:lumMod val="75000"/>
                  </a:schemeClr>
                </a:solidFill>
              </a:rPr>
              <a:t>Gander, </a:t>
            </a:r>
            <a:r>
              <a:rPr lang="en-US" dirty="0" err="1" smtClean="0">
                <a:solidFill>
                  <a:schemeClr val="accent1">
                    <a:lumMod val="75000"/>
                  </a:schemeClr>
                </a:solidFill>
              </a:rPr>
              <a:t>Vrana</a:t>
            </a:r>
            <a:r>
              <a:rPr lang="en-US" dirty="0" smtClean="0">
                <a:solidFill>
                  <a:schemeClr val="accent1">
                    <a:lumMod val="75000"/>
                  </a:schemeClr>
                </a:solidFill>
              </a:rPr>
              <a:t>, </a:t>
            </a:r>
            <a:r>
              <a:rPr lang="en-US" dirty="0" err="1" smtClean="0">
                <a:solidFill>
                  <a:schemeClr val="accent1">
                    <a:lumMod val="75000"/>
                  </a:schemeClr>
                </a:solidFill>
              </a:rPr>
              <a:t>Voje</a:t>
            </a:r>
            <a:r>
              <a:rPr lang="en-US" dirty="0" smtClean="0">
                <a:solidFill>
                  <a:schemeClr val="accent1">
                    <a:lumMod val="75000"/>
                  </a:schemeClr>
                </a:solidFill>
              </a:rPr>
              <a:t>, Carothers, and Klavins. 2016.</a:t>
            </a:r>
          </a:p>
        </p:txBody>
      </p:sp>
    </p:spTree>
    <p:extLst>
      <p:ext uri="{BB962C8B-B14F-4D97-AF65-F5344CB8AC3E}">
        <p14:creationId xmlns:p14="http://schemas.microsoft.com/office/powerpoint/2010/main" val="1069824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dCas9 as an Addressable DBD</a:t>
            </a:r>
            <a:endParaRPr lang="en-US" dirty="0"/>
          </a:p>
        </p:txBody>
      </p:sp>
      <p:pic>
        <p:nvPicPr>
          <p:cNvPr id="5" name="Picture 4"/>
          <p:cNvPicPr>
            <a:picLocks noChangeAspect="1"/>
          </p:cNvPicPr>
          <p:nvPr/>
        </p:nvPicPr>
        <p:blipFill rotWithShape="1">
          <a:blip r:embed="rId2"/>
          <a:srcRect t="4186" b="1"/>
          <a:stretch/>
        </p:blipFill>
        <p:spPr>
          <a:xfrm>
            <a:off x="628650" y="1522614"/>
            <a:ext cx="4097532" cy="1854440"/>
          </a:xfrm>
          <a:prstGeom prst="rect">
            <a:avLst/>
          </a:prstGeom>
        </p:spPr>
      </p:pic>
      <p:sp>
        <p:nvSpPr>
          <p:cNvPr id="6" name="Rectangle 5"/>
          <p:cNvSpPr/>
          <p:nvPr/>
        </p:nvSpPr>
        <p:spPr>
          <a:xfrm>
            <a:off x="4726182" y="1676146"/>
            <a:ext cx="4228993" cy="1200329"/>
          </a:xfrm>
          <a:prstGeom prst="rect">
            <a:avLst/>
          </a:prstGeom>
        </p:spPr>
        <p:txBody>
          <a:bodyPr wrap="square">
            <a:spAutoFit/>
          </a:bodyPr>
          <a:lstStyle/>
          <a:p>
            <a:r>
              <a:rPr lang="en-US" sz="1200" b="0" i="0" dirty="0" smtClean="0">
                <a:effectLst/>
                <a:latin typeface="arial" charset="0"/>
                <a:hlinkClick r:id="rId3" tooltip="Cell."/>
              </a:rPr>
              <a:t>Cell.</a:t>
            </a:r>
            <a:r>
              <a:rPr lang="en-US" sz="1200" b="0" i="0" dirty="0" smtClean="0">
                <a:effectLst/>
                <a:latin typeface="arial" charset="0"/>
              </a:rPr>
              <a:t> 2013 Jul 18;154(2):442-51.</a:t>
            </a:r>
          </a:p>
          <a:p>
            <a:r>
              <a:rPr lang="en-US" sz="1200" b="1" i="0" dirty="0" smtClean="0">
                <a:effectLst/>
                <a:latin typeface="arial" charset="0"/>
              </a:rPr>
              <a:t>CRISPR-mediated modular RNA-guided regulation of transcription in eukaryotes.</a:t>
            </a:r>
          </a:p>
          <a:p>
            <a:r>
              <a:rPr lang="en-US" sz="1200" b="0" i="0" dirty="0" smtClean="0">
                <a:effectLst/>
                <a:latin typeface="arial" charset="0"/>
                <a:hlinkClick r:id="rId4" invalidUrl="https://www.ncbi.nlm.nih.gov/pubmed/?term=Gilbert LA[Author]&amp;cauthor=true&amp;cauthor_uid=23849981"/>
              </a:rPr>
              <a:t>Gilbert LA</a:t>
            </a:r>
            <a:r>
              <a:rPr lang="en-US" sz="1200" b="0" i="0" baseline="30000" dirty="0" smtClean="0">
                <a:effectLst/>
                <a:latin typeface="arial" charset="0"/>
              </a:rPr>
              <a:t>1</a:t>
            </a:r>
            <a:r>
              <a:rPr lang="en-US" sz="1200" b="0" i="0" dirty="0" smtClean="0">
                <a:effectLst/>
                <a:latin typeface="arial" charset="0"/>
              </a:rPr>
              <a:t>, </a:t>
            </a:r>
            <a:r>
              <a:rPr lang="en-US" sz="1200" b="0" i="0" dirty="0" smtClean="0">
                <a:effectLst/>
                <a:latin typeface="arial" charset="0"/>
                <a:hlinkClick r:id="rId5" invalidUrl="https://www.ncbi.nlm.nih.gov/pubmed/?term=Larson MH[Author]&amp;cauthor=true&amp;cauthor_uid=23849981"/>
              </a:rPr>
              <a:t>Larson MH</a:t>
            </a:r>
            <a:r>
              <a:rPr lang="en-US" sz="1200" b="0" i="0" dirty="0" smtClean="0">
                <a:effectLst/>
                <a:latin typeface="arial" charset="0"/>
              </a:rPr>
              <a:t>, </a:t>
            </a:r>
            <a:r>
              <a:rPr lang="en-US" sz="1200" b="0" i="0" dirty="0" smtClean="0">
                <a:effectLst/>
                <a:latin typeface="arial" charset="0"/>
                <a:hlinkClick r:id="rId6" invalidUrl="https://www.ncbi.nlm.nih.gov/pubmed/?term=Morsut L[Author]&amp;cauthor=true&amp;cauthor_uid=23849981"/>
              </a:rPr>
              <a:t>Morsut L</a:t>
            </a:r>
            <a:r>
              <a:rPr lang="en-US" sz="1200" b="0" i="0" dirty="0" smtClean="0">
                <a:effectLst/>
                <a:latin typeface="arial" charset="0"/>
              </a:rPr>
              <a:t>, </a:t>
            </a:r>
            <a:r>
              <a:rPr lang="en-US" sz="1200" b="0" i="0" dirty="0" smtClean="0">
                <a:effectLst/>
                <a:latin typeface="arial" charset="0"/>
                <a:hlinkClick r:id="rId7" invalidUrl="https://www.ncbi.nlm.nih.gov/pubmed/?term=Liu Z[Author]&amp;cauthor=true&amp;cauthor_uid=23849981"/>
              </a:rPr>
              <a:t>Liu Z</a:t>
            </a:r>
            <a:r>
              <a:rPr lang="en-US" sz="1200" b="0" i="0" dirty="0" smtClean="0">
                <a:effectLst/>
                <a:latin typeface="arial" charset="0"/>
              </a:rPr>
              <a:t>, </a:t>
            </a:r>
            <a:r>
              <a:rPr lang="en-US" sz="1200" b="0" i="0" dirty="0" smtClean="0">
                <a:effectLst/>
                <a:latin typeface="arial" charset="0"/>
                <a:hlinkClick r:id="rId8" invalidUrl="https://www.ncbi.nlm.nih.gov/pubmed/?term=Brar GA[Author]&amp;cauthor=true&amp;cauthor_uid=23849981"/>
              </a:rPr>
              <a:t>Brar GA</a:t>
            </a:r>
            <a:r>
              <a:rPr lang="en-US" sz="1200" b="0" i="0" dirty="0" smtClean="0">
                <a:effectLst/>
                <a:latin typeface="arial" charset="0"/>
              </a:rPr>
              <a:t>, </a:t>
            </a:r>
            <a:r>
              <a:rPr lang="en-US" sz="1200" b="0" i="0" dirty="0" smtClean="0">
                <a:effectLst/>
                <a:latin typeface="arial" charset="0"/>
                <a:hlinkClick r:id="rId9" invalidUrl="https://www.ncbi.nlm.nih.gov/pubmed/?term=Torres SE[Author]&amp;cauthor=true&amp;cauthor_uid=23849981"/>
              </a:rPr>
              <a:t>Torres SE</a:t>
            </a:r>
            <a:r>
              <a:rPr lang="en-US" sz="1200" b="0" i="0" dirty="0" smtClean="0">
                <a:effectLst/>
                <a:latin typeface="arial" charset="0"/>
              </a:rPr>
              <a:t>, </a:t>
            </a:r>
            <a:r>
              <a:rPr lang="en-US" sz="1200" b="0" i="0" dirty="0" smtClean="0">
                <a:effectLst/>
                <a:latin typeface="arial" charset="0"/>
                <a:hlinkClick r:id="rId10" invalidUrl="https://www.ncbi.nlm.nih.gov/pubmed/?term=Stern-Ginossar N[Author]&amp;cauthor=true&amp;cauthor_uid=23849981"/>
              </a:rPr>
              <a:t>Stern-Ginossar N</a:t>
            </a:r>
            <a:r>
              <a:rPr lang="en-US" sz="1200" b="0" i="0" dirty="0" smtClean="0">
                <a:effectLst/>
                <a:latin typeface="arial" charset="0"/>
              </a:rPr>
              <a:t>, </a:t>
            </a:r>
            <a:r>
              <a:rPr lang="en-US" sz="1200" b="0" i="0" dirty="0" smtClean="0">
                <a:effectLst/>
                <a:latin typeface="arial" charset="0"/>
                <a:hlinkClick r:id="rId11" invalidUrl="https://www.ncbi.nlm.nih.gov/pubmed/?term=Brandman O[Author]&amp;cauthor=true&amp;cauthor_uid=23849981"/>
              </a:rPr>
              <a:t>Brandman O</a:t>
            </a:r>
            <a:r>
              <a:rPr lang="en-US" sz="1200" b="0" i="0" dirty="0" smtClean="0">
                <a:effectLst/>
                <a:latin typeface="arial" charset="0"/>
              </a:rPr>
              <a:t>, </a:t>
            </a:r>
            <a:r>
              <a:rPr lang="en-US" sz="1200" b="0" i="0" dirty="0" smtClean="0">
                <a:effectLst/>
                <a:latin typeface="arial" charset="0"/>
                <a:hlinkClick r:id="rId12" invalidUrl="https://www.ncbi.nlm.nih.gov/pubmed/?term=Whitehead EH[Author]&amp;cauthor=true&amp;cauthor_uid=23849981"/>
              </a:rPr>
              <a:t>Whitehead EH</a:t>
            </a:r>
            <a:r>
              <a:rPr lang="en-US" sz="1200" b="0" i="0" dirty="0" smtClean="0">
                <a:effectLst/>
                <a:latin typeface="arial" charset="0"/>
              </a:rPr>
              <a:t>, </a:t>
            </a:r>
            <a:r>
              <a:rPr lang="en-US" sz="1200" b="0" i="0" dirty="0" smtClean="0">
                <a:effectLst/>
                <a:latin typeface="arial" charset="0"/>
                <a:hlinkClick r:id="rId13" invalidUrl="https://www.ncbi.nlm.nih.gov/pubmed/?term=Doudna JA[Author]&amp;cauthor=true&amp;cauthor_uid=23849981"/>
              </a:rPr>
              <a:t>Doudna JA</a:t>
            </a:r>
            <a:r>
              <a:rPr lang="en-US" sz="1200" b="0" i="0" dirty="0" smtClean="0">
                <a:effectLst/>
                <a:latin typeface="arial" charset="0"/>
              </a:rPr>
              <a:t>, </a:t>
            </a:r>
            <a:r>
              <a:rPr lang="en-US" sz="1200" b="0" i="0" dirty="0" smtClean="0">
                <a:effectLst/>
                <a:latin typeface="arial" charset="0"/>
                <a:hlinkClick r:id="rId14" invalidUrl="https://www.ncbi.nlm.nih.gov/pubmed/?term=Lim WA[Author]&amp;cauthor=true&amp;cauthor_uid=23849981"/>
              </a:rPr>
              <a:t>Lim WA</a:t>
            </a:r>
            <a:r>
              <a:rPr lang="en-US" sz="1200" b="0" i="0" dirty="0" smtClean="0">
                <a:effectLst/>
                <a:latin typeface="arial" charset="0"/>
              </a:rPr>
              <a:t>, </a:t>
            </a:r>
            <a:r>
              <a:rPr lang="en-US" sz="1200" b="0" i="0" dirty="0" smtClean="0">
                <a:effectLst/>
                <a:latin typeface="arial" charset="0"/>
                <a:hlinkClick r:id="rId15" invalidUrl="https://www.ncbi.nlm.nih.gov/pubmed/?term=Weissman JS[Author]&amp;cauthor=true&amp;cauthor_uid=23849981"/>
              </a:rPr>
              <a:t>Weissman JS</a:t>
            </a:r>
            <a:r>
              <a:rPr lang="en-US" sz="1200" b="0" i="0" dirty="0" smtClean="0">
                <a:effectLst/>
                <a:latin typeface="arial" charset="0"/>
              </a:rPr>
              <a:t>, </a:t>
            </a:r>
            <a:r>
              <a:rPr lang="en-US" sz="1200" b="0" i="0" u="sng" dirty="0" smtClean="0">
                <a:effectLst/>
                <a:latin typeface="arial" charset="0"/>
                <a:hlinkClick r:id="rId16" invalidUrl="https://www.ncbi.nlm.nih.gov/pubmed/?term=Qi LS[Author]&amp;cauthor=true&amp;cauthor_uid=23849981"/>
              </a:rPr>
              <a:t>Qi LS</a:t>
            </a:r>
            <a:r>
              <a:rPr lang="en-US" sz="1200" b="0" i="0" dirty="0" smtClean="0">
                <a:effectLst/>
                <a:latin typeface="arial" charset="0"/>
              </a:rPr>
              <a:t>.</a:t>
            </a:r>
            <a:endParaRPr lang="en-US" sz="1200" b="0" i="0" dirty="0">
              <a:effectLst/>
              <a:latin typeface="arial" charset="0"/>
            </a:endParaRPr>
          </a:p>
        </p:txBody>
      </p:sp>
      <p:pic>
        <p:nvPicPr>
          <p:cNvPr id="7" name="Picture 6"/>
          <p:cNvPicPr>
            <a:picLocks noChangeAspect="1"/>
          </p:cNvPicPr>
          <p:nvPr/>
        </p:nvPicPr>
        <p:blipFill rotWithShape="1">
          <a:blip r:embed="rId17"/>
          <a:srcRect r="55099" b="4733"/>
          <a:stretch/>
        </p:blipFill>
        <p:spPr>
          <a:xfrm>
            <a:off x="738950" y="3702791"/>
            <a:ext cx="3484606" cy="2634471"/>
          </a:xfrm>
          <a:prstGeom prst="rect">
            <a:avLst/>
          </a:prstGeom>
        </p:spPr>
      </p:pic>
      <p:sp>
        <p:nvSpPr>
          <p:cNvPr id="8" name="TextBox 7"/>
          <p:cNvSpPr txBox="1"/>
          <p:nvPr/>
        </p:nvSpPr>
        <p:spPr>
          <a:xfrm>
            <a:off x="4731093" y="3877632"/>
            <a:ext cx="4412907" cy="830997"/>
          </a:xfrm>
          <a:prstGeom prst="rect">
            <a:avLst/>
          </a:prstGeom>
          <a:noFill/>
        </p:spPr>
        <p:txBody>
          <a:bodyPr wrap="square" rtlCol="0">
            <a:spAutoFit/>
          </a:bodyPr>
          <a:lstStyle/>
          <a:p>
            <a:r>
              <a:rPr lang="en-US" sz="1200" i="1" dirty="0" smtClean="0"/>
              <a:t>ACS Synth. Biol.</a:t>
            </a:r>
            <a:r>
              <a:rPr lang="en-US" sz="1200" dirty="0" smtClean="0"/>
              <a:t>, </a:t>
            </a:r>
            <a:r>
              <a:rPr lang="en-US" sz="1200" b="1" dirty="0" smtClean="0"/>
              <a:t>2013</a:t>
            </a:r>
            <a:r>
              <a:rPr lang="en-US" sz="1200" dirty="0" smtClean="0"/>
              <a:t>, </a:t>
            </a:r>
            <a:r>
              <a:rPr lang="en-US" sz="1200" i="1" dirty="0" smtClean="0"/>
              <a:t>2</a:t>
            </a:r>
            <a:r>
              <a:rPr lang="en-US" sz="1200" dirty="0" smtClean="0"/>
              <a:t> (10), pp 604–613</a:t>
            </a:r>
          </a:p>
          <a:p>
            <a:r>
              <a:rPr lang="en-US" sz="1200" b="1" dirty="0" smtClean="0"/>
              <a:t>Tunable </a:t>
            </a:r>
            <a:r>
              <a:rPr lang="en-US" sz="1200" b="1" dirty="0"/>
              <a:t>and Multifunctional Eukaryotic Transcription Factors Based on CRISPR/</a:t>
            </a:r>
            <a:r>
              <a:rPr lang="en-US" sz="1200" b="1" dirty="0" err="1"/>
              <a:t>Cas</a:t>
            </a:r>
            <a:endParaRPr lang="en-US" sz="1200" b="1" dirty="0"/>
          </a:p>
          <a:p>
            <a:r>
              <a:rPr lang="en-US" sz="1200" b="1" dirty="0">
                <a:hlinkClick r:id="rId18"/>
              </a:rPr>
              <a:t>Fahim </a:t>
            </a:r>
            <a:r>
              <a:rPr lang="en-US" sz="1200" b="1" dirty="0" smtClean="0">
                <a:hlinkClick r:id="rId18"/>
              </a:rPr>
              <a:t>Farzadfard</a:t>
            </a:r>
            <a:r>
              <a:rPr lang="en-US" sz="1200" b="1" dirty="0" smtClean="0"/>
              <a:t>,</a:t>
            </a:r>
            <a:r>
              <a:rPr lang="en-US" sz="1200" b="1" dirty="0"/>
              <a:t> </a:t>
            </a:r>
            <a:r>
              <a:rPr lang="en-US" sz="1200" b="1" dirty="0">
                <a:hlinkClick r:id="rId19"/>
              </a:rPr>
              <a:t>Samuel D. </a:t>
            </a:r>
            <a:r>
              <a:rPr lang="en-US" sz="1200" b="1" dirty="0" smtClean="0">
                <a:hlinkClick r:id="rId19"/>
              </a:rPr>
              <a:t>Perli</a:t>
            </a:r>
            <a:r>
              <a:rPr lang="en-US" sz="1200" b="1" dirty="0" smtClean="0"/>
              <a:t> and</a:t>
            </a:r>
            <a:r>
              <a:rPr lang="en-US" sz="1200" b="1" dirty="0"/>
              <a:t> </a:t>
            </a:r>
            <a:r>
              <a:rPr lang="en-US" sz="1200" b="1" dirty="0">
                <a:hlinkClick r:id="rId20"/>
              </a:rPr>
              <a:t>Timothy K. </a:t>
            </a:r>
            <a:r>
              <a:rPr lang="en-US" sz="1200" b="1" dirty="0" smtClean="0">
                <a:hlinkClick r:id="rId20"/>
              </a:rPr>
              <a:t>Lu</a:t>
            </a:r>
            <a:endParaRPr lang="en-US" sz="1200" dirty="0"/>
          </a:p>
        </p:txBody>
      </p:sp>
      <p:sp>
        <p:nvSpPr>
          <p:cNvPr id="9" name="TextBox 8"/>
          <p:cNvSpPr txBox="1"/>
          <p:nvPr/>
        </p:nvSpPr>
        <p:spPr>
          <a:xfrm>
            <a:off x="4726182" y="5020026"/>
            <a:ext cx="4122667" cy="369332"/>
          </a:xfrm>
          <a:prstGeom prst="rect">
            <a:avLst/>
          </a:prstGeom>
          <a:noFill/>
        </p:spPr>
        <p:txBody>
          <a:bodyPr wrap="none" rtlCol="0">
            <a:spAutoFit/>
          </a:bodyPr>
          <a:lstStyle/>
          <a:p>
            <a:r>
              <a:rPr lang="en-US" dirty="0" smtClean="0"/>
              <a:t>Got activation and repression from an AD</a:t>
            </a:r>
            <a:endParaRPr lang="en-US" dirty="0"/>
          </a:p>
        </p:txBody>
      </p:sp>
    </p:spTree>
    <p:extLst>
      <p:ext uri="{BB962C8B-B14F-4D97-AF65-F5344CB8AC3E}">
        <p14:creationId xmlns:p14="http://schemas.microsoft.com/office/powerpoint/2010/main" val="1806808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729"/>
            <a:ext cx="8229600" cy="1143000"/>
          </a:xfrm>
        </p:spPr>
        <p:txBody>
          <a:bodyPr/>
          <a:lstStyle/>
          <a:p>
            <a:r>
              <a:rPr lang="en-US" dirty="0" smtClean="0"/>
              <a:t>Modular, Genetic NOR Gates</a:t>
            </a:r>
            <a:endParaRPr lang="en-US" dirty="0"/>
          </a:p>
        </p:txBody>
      </p:sp>
      <p:sp>
        <p:nvSpPr>
          <p:cNvPr id="7" name="TextBox 6"/>
          <p:cNvSpPr txBox="1"/>
          <p:nvPr/>
        </p:nvSpPr>
        <p:spPr>
          <a:xfrm>
            <a:off x="5863016" y="6323336"/>
            <a:ext cx="3339376" cy="461665"/>
          </a:xfrm>
          <a:prstGeom prst="rect">
            <a:avLst/>
          </a:prstGeom>
          <a:noFill/>
        </p:spPr>
        <p:txBody>
          <a:bodyPr wrap="none" rtlCol="0">
            <a:spAutoFit/>
          </a:bodyPr>
          <a:lstStyle/>
          <a:p>
            <a:r>
              <a:rPr lang="en-US" sz="1200" dirty="0" smtClean="0">
                <a:solidFill>
                  <a:schemeClr val="accent1">
                    <a:lumMod val="75000"/>
                  </a:schemeClr>
                </a:solidFill>
              </a:rPr>
              <a:t>Gander, </a:t>
            </a:r>
            <a:r>
              <a:rPr lang="en-US" sz="1200" dirty="0" err="1" smtClean="0">
                <a:solidFill>
                  <a:schemeClr val="accent1">
                    <a:lumMod val="75000"/>
                  </a:schemeClr>
                </a:solidFill>
              </a:rPr>
              <a:t>Vrana</a:t>
            </a:r>
            <a:r>
              <a:rPr lang="en-US" sz="1200" dirty="0" smtClean="0">
                <a:solidFill>
                  <a:schemeClr val="accent1">
                    <a:lumMod val="75000"/>
                  </a:schemeClr>
                </a:solidFill>
              </a:rPr>
              <a:t>, </a:t>
            </a:r>
            <a:r>
              <a:rPr lang="en-US" sz="1200" dirty="0" err="1" smtClean="0">
                <a:solidFill>
                  <a:schemeClr val="accent1">
                    <a:lumMod val="75000"/>
                  </a:schemeClr>
                </a:solidFill>
              </a:rPr>
              <a:t>Voje</a:t>
            </a:r>
            <a:r>
              <a:rPr lang="en-US" sz="1200" dirty="0" smtClean="0">
                <a:solidFill>
                  <a:schemeClr val="accent1">
                    <a:lumMod val="75000"/>
                  </a:schemeClr>
                </a:solidFill>
              </a:rPr>
              <a:t>, Carothers, and Klavins</a:t>
            </a:r>
            <a:r>
              <a:rPr lang="en-US" sz="1200" dirty="0">
                <a:solidFill>
                  <a:schemeClr val="accent1">
                    <a:lumMod val="75000"/>
                  </a:schemeClr>
                </a:solidFill>
              </a:rPr>
              <a:t>.</a:t>
            </a:r>
            <a:r>
              <a:rPr lang="en-US" sz="1200" dirty="0" smtClean="0">
                <a:solidFill>
                  <a:schemeClr val="accent1">
                    <a:lumMod val="75000"/>
                  </a:schemeClr>
                </a:solidFill>
              </a:rPr>
              <a:t> 2016.</a:t>
            </a:r>
          </a:p>
          <a:p>
            <a:r>
              <a:rPr lang="en-US" sz="1200" dirty="0" smtClean="0">
                <a:solidFill>
                  <a:schemeClr val="accent1">
                    <a:lumMod val="75000"/>
                  </a:schemeClr>
                </a:solidFill>
              </a:rPr>
              <a:t>Compare to Nielsen et al, 2016.</a:t>
            </a:r>
            <a:endParaRPr lang="en-US" sz="1200" dirty="0">
              <a:solidFill>
                <a:schemeClr val="accent1">
                  <a:lumMod val="75000"/>
                </a:schemeClr>
              </a:solidFill>
            </a:endParaRPr>
          </a:p>
        </p:txBody>
      </p:sp>
      <p:pic>
        <p:nvPicPr>
          <p:cNvPr id="3" name="Picture 2" descr="1 cas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593" y="717610"/>
            <a:ext cx="5130800" cy="1757680"/>
          </a:xfrm>
          <a:prstGeom prst="rect">
            <a:avLst/>
          </a:prstGeom>
        </p:spPr>
      </p:pic>
      <p:pic>
        <p:nvPicPr>
          <p:cNvPr id="4" name="Picture 3" descr="1b cas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593" y="717610"/>
            <a:ext cx="5130800" cy="1757680"/>
          </a:xfrm>
          <a:prstGeom prst="rect">
            <a:avLst/>
          </a:prstGeom>
        </p:spPr>
      </p:pic>
      <p:pic>
        <p:nvPicPr>
          <p:cNvPr id="9" name="Picture 8" descr="4 two inp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593" y="717610"/>
            <a:ext cx="5130800" cy="3068320"/>
          </a:xfrm>
          <a:prstGeom prst="rect">
            <a:avLst/>
          </a:prstGeom>
        </p:spPr>
      </p:pic>
      <p:pic>
        <p:nvPicPr>
          <p:cNvPr id="10" name="Picture 9" descr="4 two inpu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5593" y="717610"/>
            <a:ext cx="5130800" cy="3068320"/>
          </a:xfrm>
          <a:prstGeom prst="rect">
            <a:avLst/>
          </a:prstGeom>
        </p:spPr>
      </p:pic>
      <p:pic>
        <p:nvPicPr>
          <p:cNvPr id="11" name="Picture 10" descr="3 mxi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5593" y="717610"/>
            <a:ext cx="5130800" cy="1757680"/>
          </a:xfrm>
          <a:prstGeom prst="rect">
            <a:avLst/>
          </a:prstGeom>
        </p:spPr>
      </p:pic>
      <p:pic>
        <p:nvPicPr>
          <p:cNvPr id="12" name="Picture 11" descr="2 crispr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5593" y="717610"/>
            <a:ext cx="5130800" cy="1757680"/>
          </a:xfrm>
          <a:prstGeom prst="rect">
            <a:avLst/>
          </a:prstGeom>
        </p:spPr>
      </p:pic>
      <p:grpSp>
        <p:nvGrpSpPr>
          <p:cNvPr id="17" name="Group 16"/>
          <p:cNvGrpSpPr/>
          <p:nvPr/>
        </p:nvGrpSpPr>
        <p:grpSpPr>
          <a:xfrm>
            <a:off x="2852215" y="2675762"/>
            <a:ext cx="2260004" cy="1555810"/>
            <a:chOff x="878627" y="4740011"/>
            <a:chExt cx="2260004" cy="1555810"/>
          </a:xfrm>
        </p:grpSpPr>
        <p:pic>
          <p:nvPicPr>
            <p:cNvPr id="14" name="Picture 13" descr="repressor-comp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833" y="4740011"/>
              <a:ext cx="2026798" cy="1329904"/>
            </a:xfrm>
            <a:prstGeom prst="rect">
              <a:avLst/>
            </a:prstGeom>
          </p:spPr>
        </p:pic>
        <p:sp>
          <p:nvSpPr>
            <p:cNvPr id="15" name="TextBox 14"/>
            <p:cNvSpPr txBox="1"/>
            <p:nvPr/>
          </p:nvSpPr>
          <p:spPr>
            <a:xfrm rot="16200000">
              <a:off x="513511" y="5241916"/>
              <a:ext cx="1007232" cy="276999"/>
            </a:xfrm>
            <a:prstGeom prst="rect">
              <a:avLst/>
            </a:prstGeom>
            <a:solidFill>
              <a:schemeClr val="bg1"/>
            </a:solidFill>
          </p:spPr>
          <p:txBody>
            <a:bodyPr wrap="none" rtlCol="0">
              <a:spAutoFit/>
            </a:bodyPr>
            <a:lstStyle/>
            <a:p>
              <a:r>
                <a:rPr lang="en-US" sz="1200" dirty="0" smtClean="0"/>
                <a:t>Fluorescence</a:t>
              </a:r>
            </a:p>
          </p:txBody>
        </p:sp>
        <p:sp>
          <p:nvSpPr>
            <p:cNvPr id="16" name="TextBox 15"/>
            <p:cNvSpPr txBox="1"/>
            <p:nvPr/>
          </p:nvSpPr>
          <p:spPr>
            <a:xfrm>
              <a:off x="1581378" y="6018822"/>
              <a:ext cx="1157964" cy="276999"/>
            </a:xfrm>
            <a:prstGeom prst="rect">
              <a:avLst/>
            </a:prstGeom>
            <a:solidFill>
              <a:schemeClr val="bg1"/>
            </a:solidFill>
          </p:spPr>
          <p:txBody>
            <a:bodyPr wrap="none" rtlCol="0">
              <a:spAutoFit/>
            </a:bodyPr>
            <a:lstStyle/>
            <a:p>
              <a:r>
                <a:rPr lang="en-US" sz="1200" dirty="0" err="1" smtClean="0"/>
                <a:t>gRNA</a:t>
              </a:r>
              <a:r>
                <a:rPr lang="en-US" sz="1200" dirty="0" smtClean="0"/>
                <a:t> Induction</a:t>
              </a:r>
            </a:p>
          </p:txBody>
        </p:sp>
      </p:grpSp>
      <p:grpSp>
        <p:nvGrpSpPr>
          <p:cNvPr id="20" name="Group 19"/>
          <p:cNvGrpSpPr/>
          <p:nvPr/>
        </p:nvGrpSpPr>
        <p:grpSpPr>
          <a:xfrm>
            <a:off x="2858629" y="2675762"/>
            <a:ext cx="2253590" cy="1561671"/>
            <a:chOff x="885041" y="3264132"/>
            <a:chExt cx="2253590" cy="1561671"/>
          </a:xfrm>
        </p:grpSpPr>
        <p:pic>
          <p:nvPicPr>
            <p:cNvPr id="13" name="Picture 12" descr="repressor-comp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1833" y="3264132"/>
              <a:ext cx="2026798" cy="1329905"/>
            </a:xfrm>
            <a:prstGeom prst="rect">
              <a:avLst/>
            </a:prstGeom>
          </p:spPr>
        </p:pic>
        <p:sp>
          <p:nvSpPr>
            <p:cNvPr id="18" name="TextBox 17"/>
            <p:cNvSpPr txBox="1"/>
            <p:nvPr/>
          </p:nvSpPr>
          <p:spPr>
            <a:xfrm rot="16200000">
              <a:off x="519925" y="3812154"/>
              <a:ext cx="1007232" cy="276999"/>
            </a:xfrm>
            <a:prstGeom prst="rect">
              <a:avLst/>
            </a:prstGeom>
            <a:solidFill>
              <a:schemeClr val="bg1"/>
            </a:solidFill>
          </p:spPr>
          <p:txBody>
            <a:bodyPr wrap="none" rtlCol="0">
              <a:spAutoFit/>
            </a:bodyPr>
            <a:lstStyle/>
            <a:p>
              <a:r>
                <a:rPr lang="en-US" sz="1200" dirty="0" smtClean="0"/>
                <a:t>Fluorescence</a:t>
              </a:r>
            </a:p>
          </p:txBody>
        </p:sp>
        <p:sp>
          <p:nvSpPr>
            <p:cNvPr id="19" name="TextBox 18"/>
            <p:cNvSpPr txBox="1"/>
            <p:nvPr/>
          </p:nvSpPr>
          <p:spPr>
            <a:xfrm>
              <a:off x="1675382" y="4548804"/>
              <a:ext cx="1157964" cy="276999"/>
            </a:xfrm>
            <a:prstGeom prst="rect">
              <a:avLst/>
            </a:prstGeom>
            <a:solidFill>
              <a:schemeClr val="bg1"/>
            </a:solidFill>
          </p:spPr>
          <p:txBody>
            <a:bodyPr wrap="none" rtlCol="0">
              <a:spAutoFit/>
            </a:bodyPr>
            <a:lstStyle/>
            <a:p>
              <a:r>
                <a:rPr lang="en-US" sz="1200" dirty="0" err="1" smtClean="0"/>
                <a:t>gRNA</a:t>
              </a:r>
              <a:r>
                <a:rPr lang="en-US" sz="1200" dirty="0" smtClean="0"/>
                <a:t> Induction</a:t>
              </a:r>
            </a:p>
          </p:txBody>
        </p:sp>
      </p:grpSp>
      <p:pic>
        <p:nvPicPr>
          <p:cNvPr id="24" name="Picture 23"/>
          <p:cNvPicPr>
            <a:picLocks noChangeAspect="1"/>
          </p:cNvPicPr>
          <p:nvPr/>
        </p:nvPicPr>
        <p:blipFill rotWithShape="1">
          <a:blip r:embed="rId10"/>
          <a:srcRect l="39632" r="23514" b="88364"/>
          <a:stretch/>
        </p:blipFill>
        <p:spPr>
          <a:xfrm>
            <a:off x="4806934" y="4352837"/>
            <a:ext cx="3162843" cy="1798587"/>
          </a:xfrm>
          <a:prstGeom prst="rect">
            <a:avLst/>
          </a:prstGeom>
        </p:spPr>
      </p:pic>
      <p:grpSp>
        <p:nvGrpSpPr>
          <p:cNvPr id="40" name="Group 39"/>
          <p:cNvGrpSpPr/>
          <p:nvPr/>
        </p:nvGrpSpPr>
        <p:grpSpPr>
          <a:xfrm>
            <a:off x="1925593" y="4478861"/>
            <a:ext cx="2521154" cy="1528419"/>
            <a:chOff x="1925593" y="4492972"/>
            <a:chExt cx="2521154" cy="1528419"/>
          </a:xfrm>
        </p:grpSpPr>
        <p:grpSp>
          <p:nvGrpSpPr>
            <p:cNvPr id="35" name="Group 34"/>
            <p:cNvGrpSpPr/>
            <p:nvPr/>
          </p:nvGrpSpPr>
          <p:grpSpPr>
            <a:xfrm>
              <a:off x="1925593" y="4492972"/>
              <a:ext cx="659155" cy="1528419"/>
              <a:chOff x="1810187" y="4544063"/>
              <a:chExt cx="659155" cy="1528419"/>
            </a:xfrm>
          </p:grpSpPr>
          <p:sp>
            <p:nvSpPr>
              <p:cNvPr id="25" name="TextBox 24"/>
              <p:cNvSpPr txBox="1"/>
              <p:nvPr/>
            </p:nvSpPr>
            <p:spPr>
              <a:xfrm>
                <a:off x="1810187" y="4544063"/>
                <a:ext cx="659155" cy="1477328"/>
              </a:xfrm>
              <a:prstGeom prst="rect">
                <a:avLst/>
              </a:prstGeom>
              <a:noFill/>
            </p:spPr>
            <p:txBody>
              <a:bodyPr wrap="none" rtlCol="0">
                <a:spAutoFit/>
              </a:bodyPr>
              <a:lstStyle/>
              <a:p>
                <a:r>
                  <a:rPr lang="en-US" dirty="0" smtClean="0"/>
                  <a:t> </a:t>
                </a:r>
                <a:r>
                  <a:rPr lang="en-US" dirty="0" err="1" smtClean="0"/>
                  <a:t>i</a:t>
                </a:r>
                <a:r>
                  <a:rPr lang="en-US" dirty="0" smtClean="0"/>
                  <a:t> j   k</a:t>
                </a:r>
              </a:p>
              <a:p>
                <a:r>
                  <a:rPr lang="en-US" dirty="0" smtClean="0"/>
                  <a:t>00  1</a:t>
                </a:r>
              </a:p>
              <a:p>
                <a:r>
                  <a:rPr lang="en-US" dirty="0" smtClean="0"/>
                  <a:t>01  0</a:t>
                </a:r>
              </a:p>
              <a:p>
                <a:pPr marL="342900" indent="-342900">
                  <a:buAutoNum type="arabicPlain" startAt="10"/>
                </a:pPr>
                <a:r>
                  <a:rPr lang="en-US" dirty="0" smtClean="0"/>
                  <a:t>0</a:t>
                </a:r>
              </a:p>
              <a:p>
                <a:pPr marL="342900" indent="-342900">
                  <a:buAutoNum type="arabicPlain" startAt="10"/>
                </a:pPr>
                <a:r>
                  <a:rPr lang="en-US" dirty="0" smtClean="0"/>
                  <a:t>0</a:t>
                </a:r>
                <a:endParaRPr lang="en-US" dirty="0"/>
              </a:p>
            </p:txBody>
          </p:sp>
          <p:cxnSp>
            <p:nvCxnSpPr>
              <p:cNvPr id="27" name="Straight Connector 26"/>
              <p:cNvCxnSpPr/>
              <p:nvPr/>
            </p:nvCxnSpPr>
            <p:spPr>
              <a:xfrm>
                <a:off x="1810187" y="4890100"/>
                <a:ext cx="65915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189742" y="4544065"/>
                <a:ext cx="0" cy="1528417"/>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3204323" y="4686485"/>
              <a:ext cx="1242424" cy="1131291"/>
              <a:chOff x="3204323" y="4686485"/>
              <a:chExt cx="1242424" cy="1131291"/>
            </a:xfrm>
          </p:grpSpPr>
          <p:pic>
            <p:nvPicPr>
              <p:cNvPr id="23" name="Picture 22"/>
              <p:cNvPicPr>
                <a:picLocks noChangeAspect="1"/>
              </p:cNvPicPr>
              <p:nvPr/>
            </p:nvPicPr>
            <p:blipFill rotWithShape="1">
              <a:blip r:embed="rId10"/>
              <a:srcRect l="9155" t="3529" r="82740" b="89327"/>
              <a:stretch/>
            </p:blipFill>
            <p:spPr>
              <a:xfrm>
                <a:off x="3478325" y="4686485"/>
                <a:ext cx="712675" cy="1131291"/>
              </a:xfrm>
              <a:prstGeom prst="rect">
                <a:avLst/>
              </a:prstGeom>
            </p:spPr>
          </p:pic>
          <p:sp>
            <p:nvSpPr>
              <p:cNvPr id="36" name="TextBox 35"/>
              <p:cNvSpPr txBox="1"/>
              <p:nvPr/>
            </p:nvSpPr>
            <p:spPr>
              <a:xfrm>
                <a:off x="3214854" y="4882799"/>
                <a:ext cx="237640" cy="369332"/>
              </a:xfrm>
              <a:prstGeom prst="rect">
                <a:avLst/>
              </a:prstGeom>
              <a:noFill/>
            </p:spPr>
            <p:txBody>
              <a:bodyPr wrap="none" rtlCol="0">
                <a:spAutoFit/>
              </a:bodyPr>
              <a:lstStyle/>
              <a:p>
                <a:r>
                  <a:rPr lang="en-US" dirty="0" err="1" smtClean="0"/>
                  <a:t>i</a:t>
                </a:r>
                <a:endParaRPr lang="en-US" dirty="0"/>
              </a:p>
            </p:txBody>
          </p:sp>
          <p:sp>
            <p:nvSpPr>
              <p:cNvPr id="37" name="TextBox 36"/>
              <p:cNvSpPr txBox="1"/>
              <p:nvPr/>
            </p:nvSpPr>
            <p:spPr>
              <a:xfrm>
                <a:off x="3204323" y="5135349"/>
                <a:ext cx="239894" cy="369332"/>
              </a:xfrm>
              <a:prstGeom prst="rect">
                <a:avLst/>
              </a:prstGeom>
              <a:noFill/>
            </p:spPr>
            <p:txBody>
              <a:bodyPr wrap="none" rtlCol="0">
                <a:spAutoFit/>
              </a:bodyPr>
              <a:lstStyle/>
              <a:p>
                <a:r>
                  <a:rPr lang="en-US" dirty="0" smtClean="0"/>
                  <a:t>j</a:t>
                </a:r>
                <a:endParaRPr lang="en-US" dirty="0"/>
              </a:p>
            </p:txBody>
          </p:sp>
          <p:sp>
            <p:nvSpPr>
              <p:cNvPr id="38" name="TextBox 37"/>
              <p:cNvSpPr txBox="1"/>
              <p:nvPr/>
            </p:nvSpPr>
            <p:spPr>
              <a:xfrm>
                <a:off x="4157147" y="5030970"/>
                <a:ext cx="289600" cy="369332"/>
              </a:xfrm>
              <a:prstGeom prst="rect">
                <a:avLst/>
              </a:prstGeom>
              <a:noFill/>
            </p:spPr>
            <p:txBody>
              <a:bodyPr wrap="none" rtlCol="0">
                <a:spAutoFit/>
              </a:bodyPr>
              <a:lstStyle/>
              <a:p>
                <a:r>
                  <a:rPr lang="en-US" dirty="0" smtClean="0"/>
                  <a:t>k</a:t>
                </a:r>
                <a:endParaRPr lang="en-US" dirty="0"/>
              </a:p>
            </p:txBody>
          </p:sp>
        </p:grpSp>
      </p:grpSp>
    </p:spTree>
    <p:extLst>
      <p:ext uri="{BB962C8B-B14F-4D97-AF65-F5344CB8AC3E}">
        <p14:creationId xmlns:p14="http://schemas.microsoft.com/office/powerpoint/2010/main" val="160698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688" y="-110796"/>
            <a:ext cx="7886700" cy="1325563"/>
          </a:xfrm>
        </p:spPr>
        <p:txBody>
          <a:bodyPr/>
          <a:lstStyle/>
          <a:p>
            <a:pPr algn="ctr"/>
            <a:r>
              <a:rPr lang="en-US" dirty="0" smtClean="0"/>
              <a:t>Engineering digital signals</a:t>
            </a:r>
            <a:endParaRPr lang="en-US" dirty="0"/>
          </a:p>
        </p:txBody>
      </p:sp>
      <p:pic>
        <p:nvPicPr>
          <p:cNvPr id="4" name="Picture 3" descr="dcas9mxi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760" y="1181674"/>
            <a:ext cx="1840238" cy="1380179"/>
          </a:xfrm>
          <a:prstGeom prst="rect">
            <a:avLst/>
          </a:prstGeom>
        </p:spPr>
      </p:pic>
      <p:grpSp>
        <p:nvGrpSpPr>
          <p:cNvPr id="5" name="Group 4"/>
          <p:cNvGrpSpPr/>
          <p:nvPr/>
        </p:nvGrpSpPr>
        <p:grpSpPr>
          <a:xfrm>
            <a:off x="5071785" y="920209"/>
            <a:ext cx="3398409" cy="2152099"/>
            <a:chOff x="3174633" y="3924337"/>
            <a:chExt cx="3934965" cy="2491882"/>
          </a:xfrm>
        </p:grpSpPr>
        <p:pic>
          <p:nvPicPr>
            <p:cNvPr id="6" name="Picture 5" descr="Screen Shot 2015-11-25 at 5.11.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633" y="3924337"/>
              <a:ext cx="3934965" cy="2491882"/>
            </a:xfrm>
            <a:prstGeom prst="rect">
              <a:avLst/>
            </a:prstGeom>
          </p:spPr>
        </p:pic>
        <p:sp>
          <p:nvSpPr>
            <p:cNvPr id="7" name="TextBox 6"/>
            <p:cNvSpPr txBox="1"/>
            <p:nvPr/>
          </p:nvSpPr>
          <p:spPr>
            <a:xfrm>
              <a:off x="4934647" y="4953552"/>
              <a:ext cx="68927" cy="218199"/>
            </a:xfrm>
            <a:prstGeom prst="rect">
              <a:avLst/>
            </a:prstGeom>
            <a:solidFill>
              <a:srgbClr val="FFFFFF"/>
            </a:solidFill>
          </p:spPr>
          <p:txBody>
            <a:bodyPr wrap="square" rtlCol="0">
              <a:spAutoFit/>
            </a:bodyPr>
            <a:lstStyle/>
            <a:p>
              <a:endParaRPr lang="en-US" dirty="0"/>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501" y="2616588"/>
            <a:ext cx="2480275" cy="166120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212" y="2970589"/>
            <a:ext cx="4471029" cy="2189579"/>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21" y="4610787"/>
            <a:ext cx="4648643" cy="2198000"/>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3038" y="4872693"/>
            <a:ext cx="4317910" cy="1998182"/>
          </a:xfrm>
          <a:prstGeom prst="rect">
            <a:avLst/>
          </a:prstGeom>
        </p:spPr>
      </p:pic>
      <p:sp>
        <p:nvSpPr>
          <p:cNvPr id="3" name="Rectangle 2"/>
          <p:cNvSpPr/>
          <p:nvPr/>
        </p:nvSpPr>
        <p:spPr>
          <a:xfrm>
            <a:off x="2308926" y="1170825"/>
            <a:ext cx="643534" cy="4299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11800" y="1965016"/>
            <a:ext cx="184731" cy="369332"/>
          </a:xfrm>
          <a:prstGeom prst="rect">
            <a:avLst/>
          </a:prstGeom>
          <a:solidFill>
            <a:schemeClr val="bg1"/>
          </a:solidFill>
        </p:spPr>
        <p:txBody>
          <a:bodyPr wrap="none" rtlCol="0">
            <a:spAutoFit/>
          </a:bodyPr>
          <a:lstStyle/>
          <a:p>
            <a:endParaRPr lang="en-US"/>
          </a:p>
        </p:txBody>
      </p:sp>
    </p:spTree>
    <p:extLst>
      <p:ext uri="{BB962C8B-B14F-4D97-AF65-F5344CB8AC3E}">
        <p14:creationId xmlns:p14="http://schemas.microsoft.com/office/powerpoint/2010/main" val="1841878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Compatible input and output</a:t>
            </a:r>
            <a:endParaRPr lang="en-US" dirty="0"/>
          </a:p>
        </p:txBody>
      </p:sp>
      <p:pic>
        <p:nvPicPr>
          <p:cNvPr id="4" name="Picture 3" descr="inputoutpu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33" y="2064183"/>
            <a:ext cx="8794932" cy="2455565"/>
          </a:xfrm>
          <a:prstGeom prst="rect">
            <a:avLst/>
          </a:prstGeom>
        </p:spPr>
      </p:pic>
      <p:sp>
        <p:nvSpPr>
          <p:cNvPr id="6" name="TextBox 5"/>
          <p:cNvSpPr txBox="1"/>
          <p:nvPr/>
        </p:nvSpPr>
        <p:spPr>
          <a:xfrm>
            <a:off x="1174750" y="5429250"/>
            <a:ext cx="7045518" cy="369332"/>
          </a:xfrm>
          <a:prstGeom prst="rect">
            <a:avLst/>
          </a:prstGeom>
          <a:noFill/>
        </p:spPr>
        <p:txBody>
          <a:bodyPr wrap="none" rtlCol="0">
            <a:spAutoFit/>
          </a:bodyPr>
          <a:lstStyle/>
          <a:p>
            <a:r>
              <a:rPr lang="en-US" dirty="0" err="1" smtClean="0"/>
              <a:t>gRNA</a:t>
            </a:r>
            <a:r>
              <a:rPr lang="en-US" dirty="0" smtClean="0"/>
              <a:t> expressed from Pol II promoters using ribozyme flanked transcripts</a:t>
            </a:r>
            <a:endParaRPr lang="en-US" dirty="0"/>
          </a:p>
        </p:txBody>
      </p:sp>
      <p:sp>
        <p:nvSpPr>
          <p:cNvPr id="7" name="Rectangle 6"/>
          <p:cNvSpPr/>
          <p:nvPr/>
        </p:nvSpPr>
        <p:spPr>
          <a:xfrm>
            <a:off x="21586" y="6259414"/>
            <a:ext cx="9122414" cy="461665"/>
          </a:xfrm>
          <a:prstGeom prst="rect">
            <a:avLst/>
          </a:prstGeom>
        </p:spPr>
        <p:txBody>
          <a:bodyPr wrap="square">
            <a:spAutoFit/>
          </a:bodyPr>
          <a:lstStyle/>
          <a:p>
            <a:r>
              <a:rPr lang="en-US" sz="1200" dirty="0" err="1" smtClean="0">
                <a:solidFill>
                  <a:srgbClr val="BFBFBF"/>
                </a:solidFill>
              </a:rPr>
              <a:t>Gao</a:t>
            </a:r>
            <a:r>
              <a:rPr lang="en-US" sz="1200" dirty="0" smtClean="0">
                <a:solidFill>
                  <a:srgbClr val="BFBFBF"/>
                </a:solidFill>
              </a:rPr>
              <a:t>, </a:t>
            </a:r>
            <a:r>
              <a:rPr lang="en-US" sz="1200" dirty="0" err="1" smtClean="0">
                <a:solidFill>
                  <a:srgbClr val="BFBFBF"/>
                </a:solidFill>
              </a:rPr>
              <a:t>Yangbin</a:t>
            </a:r>
            <a:r>
              <a:rPr lang="en-US" sz="1200" dirty="0" smtClean="0">
                <a:solidFill>
                  <a:srgbClr val="BFBFBF"/>
                </a:solidFill>
              </a:rPr>
              <a:t>, and </a:t>
            </a:r>
            <a:r>
              <a:rPr lang="en-US" sz="1200" dirty="0" err="1" smtClean="0">
                <a:solidFill>
                  <a:srgbClr val="BFBFBF"/>
                </a:solidFill>
              </a:rPr>
              <a:t>Yunde</a:t>
            </a:r>
            <a:r>
              <a:rPr lang="en-US" sz="1200" dirty="0" smtClean="0">
                <a:solidFill>
                  <a:srgbClr val="BFBFBF"/>
                </a:solidFill>
              </a:rPr>
              <a:t> Zhao. "Self‐processing of ribozyme‐flanked RNAs into guide RNAs in vitro and in vivo for CRISPR‐mediated genome editing." Journal of integrative plant biology 56.4 (2014): 343-349.</a:t>
            </a:r>
            <a:endParaRPr lang="en-US" sz="1200" dirty="0">
              <a:solidFill>
                <a:srgbClr val="BFBFBF"/>
              </a:solidFill>
            </a:endParaRPr>
          </a:p>
        </p:txBody>
      </p:sp>
      <p:sp>
        <p:nvSpPr>
          <p:cNvPr id="9" name="TextBox 8"/>
          <p:cNvSpPr txBox="1"/>
          <p:nvPr/>
        </p:nvSpPr>
        <p:spPr>
          <a:xfrm rot="18667262">
            <a:off x="1308002" y="1982858"/>
            <a:ext cx="624478" cy="575427"/>
          </a:xfrm>
          <a:prstGeom prst="rect">
            <a:avLst/>
          </a:prstGeom>
          <a:solidFill>
            <a:schemeClr val="bg1"/>
          </a:solidFill>
        </p:spPr>
        <p:txBody>
          <a:bodyPr wrap="square" rtlCol="0">
            <a:spAutoFit/>
          </a:bodyPr>
          <a:lstStyle/>
          <a:p>
            <a:endParaRPr lang="en-US" dirty="0"/>
          </a:p>
        </p:txBody>
      </p:sp>
      <p:sp>
        <p:nvSpPr>
          <p:cNvPr id="10" name="TextBox 9"/>
          <p:cNvSpPr txBox="1"/>
          <p:nvPr/>
        </p:nvSpPr>
        <p:spPr>
          <a:xfrm rot="18667262">
            <a:off x="8309794" y="3070746"/>
            <a:ext cx="624478" cy="57542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939175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6124" y="-211413"/>
            <a:ext cx="7886700" cy="1325563"/>
          </a:xfrm>
        </p:spPr>
        <p:txBody>
          <a:bodyPr/>
          <a:lstStyle/>
          <a:p>
            <a:pPr algn="ctr"/>
            <a:r>
              <a:rPr lang="en-US" dirty="0" smtClean="0"/>
              <a:t>Compatible input and output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336" y="3683314"/>
            <a:ext cx="5572351" cy="20323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2134" y="1310580"/>
            <a:ext cx="4274681" cy="2309091"/>
          </a:xfrm>
          <a:prstGeom prst="rect">
            <a:avLst/>
          </a:prstGeom>
        </p:spPr>
      </p:pic>
      <p:sp>
        <p:nvSpPr>
          <p:cNvPr id="9" name="TextBox 8"/>
          <p:cNvSpPr txBox="1"/>
          <p:nvPr/>
        </p:nvSpPr>
        <p:spPr>
          <a:xfrm>
            <a:off x="953097" y="2280460"/>
            <a:ext cx="578556" cy="369332"/>
          </a:xfrm>
          <a:prstGeom prst="rect">
            <a:avLst/>
          </a:prstGeom>
          <a:noFill/>
        </p:spPr>
        <p:txBody>
          <a:bodyPr wrap="none" rtlCol="0">
            <a:spAutoFit/>
          </a:bodyPr>
          <a:lstStyle/>
          <a:p>
            <a:r>
              <a:rPr lang="en-US" smtClean="0"/>
              <a:t>RGR</a:t>
            </a:r>
            <a:endParaRPr lang="en-US" dirty="0"/>
          </a:p>
        </p:txBody>
      </p:sp>
      <p:sp>
        <p:nvSpPr>
          <p:cNvPr id="10" name="TextBox 9"/>
          <p:cNvSpPr txBox="1"/>
          <p:nvPr/>
        </p:nvSpPr>
        <p:spPr>
          <a:xfrm>
            <a:off x="628650" y="4699505"/>
            <a:ext cx="1495922" cy="369332"/>
          </a:xfrm>
          <a:prstGeom prst="rect">
            <a:avLst/>
          </a:prstGeom>
          <a:noFill/>
        </p:spPr>
        <p:txBody>
          <a:bodyPr wrap="none" rtlCol="0">
            <a:spAutoFit/>
          </a:bodyPr>
          <a:lstStyle/>
          <a:p>
            <a:r>
              <a:rPr lang="en-US" smtClean="0"/>
              <a:t>Insulated RGR</a:t>
            </a:r>
            <a:endParaRPr lang="en-US"/>
          </a:p>
        </p:txBody>
      </p:sp>
    </p:spTree>
    <p:extLst>
      <p:ext uri="{BB962C8B-B14F-4D97-AF65-F5344CB8AC3E}">
        <p14:creationId xmlns:p14="http://schemas.microsoft.com/office/powerpoint/2010/main" val="6079071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226175"/>
            <a:ext cx="7886700" cy="1325563"/>
          </a:xfrm>
        </p:spPr>
        <p:txBody>
          <a:bodyPr/>
          <a:lstStyle/>
          <a:p>
            <a:pPr algn="ctr"/>
            <a:r>
              <a:rPr lang="en-US" dirty="0" smtClean="0"/>
              <a:t>Compatible input and output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 y="1600752"/>
            <a:ext cx="9080500" cy="3670300"/>
          </a:xfrm>
          <a:prstGeom prst="rect">
            <a:avLst/>
          </a:prstGeom>
        </p:spPr>
      </p:pic>
      <p:sp>
        <p:nvSpPr>
          <p:cNvPr id="7" name="TextBox 6"/>
          <p:cNvSpPr txBox="1"/>
          <p:nvPr/>
        </p:nvSpPr>
        <p:spPr>
          <a:xfrm>
            <a:off x="2027583" y="5437713"/>
            <a:ext cx="5370701" cy="923330"/>
          </a:xfrm>
          <a:prstGeom prst="rect">
            <a:avLst/>
          </a:prstGeom>
          <a:noFill/>
        </p:spPr>
        <p:txBody>
          <a:bodyPr wrap="none" rtlCol="0">
            <a:spAutoFit/>
          </a:bodyPr>
          <a:lstStyle/>
          <a:p>
            <a:r>
              <a:rPr lang="en-US" dirty="0" err="1" smtClean="0"/>
              <a:t>iRGR</a:t>
            </a:r>
            <a:r>
              <a:rPr lang="en-US" dirty="0" smtClean="0"/>
              <a:t> and RGR seem to function similarly in most cases</a:t>
            </a:r>
          </a:p>
          <a:p>
            <a:endParaRPr lang="en-US" dirty="0"/>
          </a:p>
          <a:p>
            <a:r>
              <a:rPr lang="en-US" dirty="0" smtClean="0"/>
              <a:t>The 3’ HDV ribozyme is the most important to function</a:t>
            </a:r>
            <a:endParaRPr lang="en-US" dirty="0"/>
          </a:p>
        </p:txBody>
      </p:sp>
    </p:spTree>
    <p:extLst>
      <p:ext uri="{BB962C8B-B14F-4D97-AF65-F5344CB8AC3E}">
        <p14:creationId xmlns:p14="http://schemas.microsoft.com/office/powerpoint/2010/main" val="18941811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Wiring using dCas9</a:t>
            </a:r>
            <a:endParaRPr lang="en-US" dirty="0"/>
          </a:p>
        </p:txBody>
      </p:sp>
      <p:pic>
        <p:nvPicPr>
          <p:cNvPr id="5" name="Picture 4" descr="Orthog.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596" y="1713543"/>
            <a:ext cx="5861779" cy="4581293"/>
          </a:xfrm>
          <a:prstGeom prst="rect">
            <a:avLst/>
          </a:prstGeom>
        </p:spPr>
      </p:pic>
      <p:sp>
        <p:nvSpPr>
          <p:cNvPr id="7" name="TextBox 6"/>
          <p:cNvSpPr txBox="1"/>
          <p:nvPr/>
        </p:nvSpPr>
        <p:spPr>
          <a:xfrm>
            <a:off x="103446" y="6326956"/>
            <a:ext cx="8992929" cy="369332"/>
          </a:xfrm>
          <a:prstGeom prst="rect">
            <a:avLst/>
          </a:prstGeom>
          <a:noFill/>
        </p:spPr>
        <p:txBody>
          <a:bodyPr wrap="none" rtlCol="0">
            <a:spAutoFit/>
          </a:bodyPr>
          <a:lstStyle/>
          <a:p>
            <a:r>
              <a:rPr lang="en-US" dirty="0" smtClean="0"/>
              <a:t>Programmability of </a:t>
            </a:r>
            <a:r>
              <a:rPr lang="en-US" dirty="0" err="1" smtClean="0"/>
              <a:t>gRNA</a:t>
            </a:r>
            <a:r>
              <a:rPr lang="en-US" dirty="0" smtClean="0"/>
              <a:t> sequence allows arbitrary targeting of dCas9 to promoter sequences</a:t>
            </a:r>
            <a:endParaRPr lang="en-US" dirty="0"/>
          </a:p>
        </p:txBody>
      </p:sp>
      <p:sp>
        <p:nvSpPr>
          <p:cNvPr id="10" name="TextBox 9"/>
          <p:cNvSpPr txBox="1"/>
          <p:nvPr/>
        </p:nvSpPr>
        <p:spPr>
          <a:xfrm>
            <a:off x="4830174" y="1249418"/>
            <a:ext cx="2069797" cy="369332"/>
          </a:xfrm>
          <a:prstGeom prst="rect">
            <a:avLst/>
          </a:prstGeom>
          <a:noFill/>
        </p:spPr>
        <p:txBody>
          <a:bodyPr wrap="none" rtlCol="0">
            <a:spAutoFit/>
          </a:bodyPr>
          <a:lstStyle/>
          <a:p>
            <a:r>
              <a:rPr lang="en-US" dirty="0" smtClean="0"/>
              <a:t>20 orthogonal wires</a:t>
            </a:r>
            <a:endParaRPr lang="en-US" dirty="0"/>
          </a:p>
        </p:txBody>
      </p:sp>
      <p:pic>
        <p:nvPicPr>
          <p:cNvPr id="13" name="Picture 12" descr="wir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94" y="2348736"/>
            <a:ext cx="3048444" cy="1846653"/>
          </a:xfrm>
          <a:prstGeom prst="rect">
            <a:avLst/>
          </a:prstGeom>
        </p:spPr>
      </p:pic>
    </p:spTree>
    <p:extLst>
      <p:ext uri="{BB962C8B-B14F-4D97-AF65-F5344CB8AC3E}">
        <p14:creationId xmlns:p14="http://schemas.microsoft.com/office/powerpoint/2010/main" val="21383676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NOR Gate Library</a:t>
            </a:r>
            <a:endParaRPr lang="en-US" dirty="0"/>
          </a:p>
        </p:txBody>
      </p:sp>
      <p:pic>
        <p:nvPicPr>
          <p:cNvPr id="5" name="Picture 4" descr="NORga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5" y="1550706"/>
            <a:ext cx="9037921" cy="4171280"/>
          </a:xfrm>
          <a:prstGeom prst="rect">
            <a:avLst/>
          </a:prstGeom>
        </p:spPr>
      </p:pic>
      <p:sp>
        <p:nvSpPr>
          <p:cNvPr id="4" name="TextBox 3"/>
          <p:cNvSpPr txBox="1"/>
          <p:nvPr/>
        </p:nvSpPr>
        <p:spPr>
          <a:xfrm>
            <a:off x="1024110" y="6147837"/>
            <a:ext cx="7062061" cy="369332"/>
          </a:xfrm>
          <a:prstGeom prst="rect">
            <a:avLst/>
          </a:prstGeom>
          <a:noFill/>
        </p:spPr>
        <p:txBody>
          <a:bodyPr wrap="none" rtlCol="0">
            <a:spAutoFit/>
          </a:bodyPr>
          <a:lstStyle/>
          <a:p>
            <a:r>
              <a:rPr lang="en-US" dirty="0" smtClean="0"/>
              <a:t>20 guide sequence library  400 promoter variants x 20 gRNA = 8000 gates</a:t>
            </a:r>
            <a:endParaRPr lang="en-US" dirty="0"/>
          </a:p>
        </p:txBody>
      </p:sp>
      <p:sp>
        <p:nvSpPr>
          <p:cNvPr id="6" name="TextBox 5"/>
          <p:cNvSpPr txBox="1"/>
          <p:nvPr/>
        </p:nvSpPr>
        <p:spPr>
          <a:xfrm>
            <a:off x="2740070" y="5743336"/>
            <a:ext cx="3647281" cy="369332"/>
          </a:xfrm>
          <a:prstGeom prst="rect">
            <a:avLst/>
          </a:prstGeom>
          <a:noFill/>
        </p:spPr>
        <p:txBody>
          <a:bodyPr wrap="none" rtlCol="0">
            <a:spAutoFit/>
          </a:bodyPr>
          <a:lstStyle/>
          <a:p>
            <a:r>
              <a:rPr lang="en-US" dirty="0" smtClean="0"/>
              <a:t>NOR Gates are functionally complete</a:t>
            </a:r>
            <a:endParaRPr lang="en-US" dirty="0"/>
          </a:p>
        </p:txBody>
      </p:sp>
    </p:spTree>
    <p:extLst>
      <p:ext uri="{BB962C8B-B14F-4D97-AF65-F5344CB8AC3E}">
        <p14:creationId xmlns:p14="http://schemas.microsoft.com/office/powerpoint/2010/main" val="19133372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7"/>
            <a:ext cx="8229600" cy="1143000"/>
          </a:xfrm>
        </p:spPr>
        <p:txBody>
          <a:bodyPr/>
          <a:lstStyle/>
          <a:p>
            <a:pPr algn="ctr"/>
            <a:r>
              <a:rPr lang="en-US" dirty="0" smtClean="0"/>
              <a:t>Constructing Logic Circuits</a:t>
            </a:r>
            <a:endParaRPr lang="en-US" dirty="0"/>
          </a:p>
        </p:txBody>
      </p:sp>
      <p:pic>
        <p:nvPicPr>
          <p:cNvPr id="17" name="Picture 16" descr="Screen Shot 2016-01-12 at 10.02.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0" y="1749836"/>
            <a:ext cx="2055803" cy="850078"/>
          </a:xfrm>
          <a:prstGeom prst="rect">
            <a:avLst/>
          </a:prstGeom>
        </p:spPr>
      </p:pic>
      <p:sp>
        <p:nvSpPr>
          <p:cNvPr id="37" name="TextBox 36"/>
          <p:cNvSpPr txBox="1"/>
          <p:nvPr/>
        </p:nvSpPr>
        <p:spPr>
          <a:xfrm>
            <a:off x="4491093" y="5883954"/>
            <a:ext cx="184666" cy="369332"/>
          </a:xfrm>
          <a:prstGeom prst="rect">
            <a:avLst/>
          </a:prstGeom>
          <a:solidFill>
            <a:srgbClr val="FFFFFF"/>
          </a:solidFill>
        </p:spPr>
        <p:txBody>
          <a:bodyPr wrap="none" rtlCol="0">
            <a:spAutoFit/>
          </a:bodyPr>
          <a:lstStyle/>
          <a:p>
            <a:endParaRPr lang="en-US" dirty="0"/>
          </a:p>
        </p:txBody>
      </p:sp>
      <p:pic>
        <p:nvPicPr>
          <p:cNvPr id="19" name="Picture 18" descr="Screen Shot 2016-01-12 at 10.04.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9" y="3587047"/>
            <a:ext cx="2155855" cy="691235"/>
          </a:xfrm>
          <a:prstGeom prst="rect">
            <a:avLst/>
          </a:prstGeom>
        </p:spPr>
      </p:pic>
      <p:pic>
        <p:nvPicPr>
          <p:cNvPr id="21" name="Picture 20" descr="Screen Shot 2016-01-12 at 10.06.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0" y="5468369"/>
            <a:ext cx="2236843" cy="954697"/>
          </a:xfrm>
          <a:prstGeom prst="rect">
            <a:avLst/>
          </a:prstGeom>
        </p:spPr>
      </p:pic>
      <p:sp>
        <p:nvSpPr>
          <p:cNvPr id="28" name="TextBox 27"/>
          <p:cNvSpPr txBox="1"/>
          <p:nvPr/>
        </p:nvSpPr>
        <p:spPr>
          <a:xfrm>
            <a:off x="4348051" y="5917304"/>
            <a:ext cx="338308" cy="205192"/>
          </a:xfrm>
          <a:prstGeom prst="rect">
            <a:avLst/>
          </a:prstGeom>
          <a:solidFill>
            <a:srgbClr val="FFFFFF"/>
          </a:solidFill>
        </p:spPr>
        <p:txBody>
          <a:bodyPr wrap="square" rtlCol="0">
            <a:spAutoFit/>
          </a:bodyPr>
          <a:lstStyle/>
          <a:p>
            <a:endParaRPr lang="en-US" dirty="0"/>
          </a:p>
        </p:txBody>
      </p:sp>
      <p:sp>
        <p:nvSpPr>
          <p:cNvPr id="29" name="Rectangle 28"/>
          <p:cNvSpPr/>
          <p:nvPr/>
        </p:nvSpPr>
        <p:spPr>
          <a:xfrm>
            <a:off x="70009" y="1199406"/>
            <a:ext cx="4412294" cy="1703604"/>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98004" y="1199406"/>
            <a:ext cx="4489298" cy="1703604"/>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948" y="3138288"/>
            <a:ext cx="4424355" cy="1703604"/>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1015" y="5082435"/>
            <a:ext cx="4441288" cy="1703604"/>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648798" y="5362222"/>
            <a:ext cx="184666" cy="369332"/>
          </a:xfrm>
          <a:prstGeom prst="rect">
            <a:avLst/>
          </a:prstGeom>
          <a:solidFill>
            <a:srgbClr val="FFFFFF"/>
          </a:solidFill>
        </p:spPr>
        <p:txBody>
          <a:bodyPr wrap="none" rtlCol="0">
            <a:spAutoFit/>
          </a:bodyPr>
          <a:lstStyle/>
          <a:p>
            <a:endParaRPr lang="en-US" dirty="0"/>
          </a:p>
        </p:txBody>
      </p:sp>
      <p:sp>
        <p:nvSpPr>
          <p:cNvPr id="38" name="TextBox 37"/>
          <p:cNvSpPr txBox="1"/>
          <p:nvPr/>
        </p:nvSpPr>
        <p:spPr>
          <a:xfrm>
            <a:off x="4138971" y="5413629"/>
            <a:ext cx="262662" cy="276999"/>
          </a:xfrm>
          <a:prstGeom prst="rect">
            <a:avLst/>
          </a:prstGeom>
          <a:noFill/>
        </p:spPr>
        <p:txBody>
          <a:bodyPr wrap="none" rtlCol="0">
            <a:spAutoFit/>
          </a:bodyPr>
          <a:lstStyle/>
          <a:p>
            <a:r>
              <a:rPr lang="en-US" sz="1200" dirty="0" smtClean="0"/>
              <a:t>0</a:t>
            </a:r>
            <a:endParaRPr lang="en-US" sz="1200" dirty="0"/>
          </a:p>
        </p:txBody>
      </p:sp>
      <p:sp>
        <p:nvSpPr>
          <p:cNvPr id="39" name="TextBox 38"/>
          <p:cNvSpPr txBox="1"/>
          <p:nvPr/>
        </p:nvSpPr>
        <p:spPr>
          <a:xfrm>
            <a:off x="4136327" y="5683158"/>
            <a:ext cx="262662" cy="276999"/>
          </a:xfrm>
          <a:prstGeom prst="rect">
            <a:avLst/>
          </a:prstGeom>
          <a:noFill/>
        </p:spPr>
        <p:txBody>
          <a:bodyPr wrap="none" rtlCol="0">
            <a:spAutoFit/>
          </a:bodyPr>
          <a:lstStyle/>
          <a:p>
            <a:r>
              <a:rPr lang="en-US" sz="1200" dirty="0" smtClean="0"/>
              <a:t>0</a:t>
            </a:r>
            <a:endParaRPr lang="en-US" sz="1200" dirty="0"/>
          </a:p>
        </p:txBody>
      </p:sp>
      <p:sp>
        <p:nvSpPr>
          <p:cNvPr id="40" name="TextBox 39"/>
          <p:cNvSpPr txBox="1"/>
          <p:nvPr/>
        </p:nvSpPr>
        <p:spPr>
          <a:xfrm>
            <a:off x="4141692" y="5910601"/>
            <a:ext cx="262662" cy="276999"/>
          </a:xfrm>
          <a:prstGeom prst="rect">
            <a:avLst/>
          </a:prstGeom>
          <a:noFill/>
        </p:spPr>
        <p:txBody>
          <a:bodyPr wrap="none" rtlCol="0">
            <a:spAutoFit/>
          </a:bodyPr>
          <a:lstStyle/>
          <a:p>
            <a:r>
              <a:rPr lang="en-US" sz="1200" dirty="0" smtClean="0"/>
              <a:t>0</a:t>
            </a:r>
            <a:endParaRPr lang="en-US" sz="1200" dirty="0"/>
          </a:p>
        </p:txBody>
      </p:sp>
      <p:sp>
        <p:nvSpPr>
          <p:cNvPr id="41" name="TextBox 40"/>
          <p:cNvSpPr txBox="1"/>
          <p:nvPr/>
        </p:nvSpPr>
        <p:spPr>
          <a:xfrm>
            <a:off x="4130476" y="6137553"/>
            <a:ext cx="262662" cy="276999"/>
          </a:xfrm>
          <a:prstGeom prst="rect">
            <a:avLst/>
          </a:prstGeom>
          <a:noFill/>
        </p:spPr>
        <p:txBody>
          <a:bodyPr wrap="none" rtlCol="0">
            <a:spAutoFit/>
          </a:bodyPr>
          <a:lstStyle/>
          <a:p>
            <a:r>
              <a:rPr lang="en-US" sz="1200" dirty="0" smtClean="0"/>
              <a:t>1</a:t>
            </a:r>
            <a:endParaRPr lang="en-US" sz="1200" dirty="0"/>
          </a:p>
        </p:txBody>
      </p:sp>
      <p:sp>
        <p:nvSpPr>
          <p:cNvPr id="45" name="TextBox 44"/>
          <p:cNvSpPr txBox="1"/>
          <p:nvPr/>
        </p:nvSpPr>
        <p:spPr>
          <a:xfrm>
            <a:off x="2346018" y="3509937"/>
            <a:ext cx="198413" cy="979628"/>
          </a:xfrm>
          <a:prstGeom prst="rect">
            <a:avLst/>
          </a:prstGeom>
          <a:solidFill>
            <a:srgbClr val="FFFFFF"/>
          </a:solidFill>
        </p:spPr>
        <p:txBody>
          <a:bodyPr wrap="square" rtlCol="0">
            <a:spAutoFit/>
          </a:bodyPr>
          <a:lstStyle/>
          <a:p>
            <a:endParaRPr lang="en-US" dirty="0"/>
          </a:p>
        </p:txBody>
      </p:sp>
      <p:sp>
        <p:nvSpPr>
          <p:cNvPr id="56" name="TextBox 55"/>
          <p:cNvSpPr txBox="1"/>
          <p:nvPr/>
        </p:nvSpPr>
        <p:spPr>
          <a:xfrm>
            <a:off x="18895" y="5116258"/>
            <a:ext cx="609249" cy="369332"/>
          </a:xfrm>
          <a:prstGeom prst="rect">
            <a:avLst/>
          </a:prstGeom>
          <a:noFill/>
        </p:spPr>
        <p:txBody>
          <a:bodyPr wrap="none" rtlCol="0">
            <a:spAutoFit/>
          </a:bodyPr>
          <a:lstStyle/>
          <a:p>
            <a:r>
              <a:rPr lang="en-US" dirty="0" smtClean="0"/>
              <a:t>AND</a:t>
            </a:r>
            <a:endParaRPr lang="en-US" dirty="0"/>
          </a:p>
        </p:txBody>
      </p:sp>
      <p:grpSp>
        <p:nvGrpSpPr>
          <p:cNvPr id="127" name="Group 126"/>
          <p:cNvGrpSpPr/>
          <p:nvPr/>
        </p:nvGrpSpPr>
        <p:grpSpPr>
          <a:xfrm>
            <a:off x="8791259" y="5288952"/>
            <a:ext cx="271157" cy="1051725"/>
            <a:chOff x="4282876" y="5543451"/>
            <a:chExt cx="271157" cy="1051725"/>
          </a:xfrm>
        </p:grpSpPr>
        <p:sp>
          <p:nvSpPr>
            <p:cNvPr id="123" name="TextBox 122"/>
            <p:cNvSpPr txBox="1"/>
            <p:nvPr/>
          </p:nvSpPr>
          <p:spPr>
            <a:xfrm>
              <a:off x="4291371" y="5543451"/>
              <a:ext cx="262662" cy="276999"/>
            </a:xfrm>
            <a:prstGeom prst="rect">
              <a:avLst/>
            </a:prstGeom>
            <a:noFill/>
          </p:spPr>
          <p:txBody>
            <a:bodyPr wrap="none" rtlCol="0">
              <a:spAutoFit/>
            </a:bodyPr>
            <a:lstStyle/>
            <a:p>
              <a:r>
                <a:rPr lang="en-US" sz="1200" dirty="0" smtClean="0"/>
                <a:t>0</a:t>
              </a:r>
              <a:endParaRPr lang="en-US" sz="1200" dirty="0"/>
            </a:p>
          </p:txBody>
        </p:sp>
        <p:sp>
          <p:nvSpPr>
            <p:cNvPr id="124" name="TextBox 123"/>
            <p:cNvSpPr txBox="1"/>
            <p:nvPr/>
          </p:nvSpPr>
          <p:spPr>
            <a:xfrm>
              <a:off x="4288727" y="5801691"/>
              <a:ext cx="262662" cy="276999"/>
            </a:xfrm>
            <a:prstGeom prst="rect">
              <a:avLst/>
            </a:prstGeom>
            <a:noFill/>
          </p:spPr>
          <p:txBody>
            <a:bodyPr wrap="none" rtlCol="0">
              <a:spAutoFit/>
            </a:bodyPr>
            <a:lstStyle/>
            <a:p>
              <a:r>
                <a:rPr lang="en-US" sz="1200" dirty="0" smtClean="0"/>
                <a:t>1</a:t>
              </a:r>
              <a:endParaRPr lang="en-US" sz="1200" dirty="0"/>
            </a:p>
          </p:txBody>
        </p:sp>
        <p:sp>
          <p:nvSpPr>
            <p:cNvPr id="125" name="TextBox 124"/>
            <p:cNvSpPr txBox="1"/>
            <p:nvPr/>
          </p:nvSpPr>
          <p:spPr>
            <a:xfrm>
              <a:off x="4286144" y="6054535"/>
              <a:ext cx="262662" cy="276999"/>
            </a:xfrm>
            <a:prstGeom prst="rect">
              <a:avLst/>
            </a:prstGeom>
            <a:noFill/>
          </p:spPr>
          <p:txBody>
            <a:bodyPr wrap="none" rtlCol="0">
              <a:spAutoFit/>
            </a:bodyPr>
            <a:lstStyle/>
            <a:p>
              <a:r>
                <a:rPr lang="en-US" sz="1200" dirty="0" smtClean="0"/>
                <a:t>1</a:t>
              </a:r>
              <a:endParaRPr lang="en-US" sz="1200" dirty="0"/>
            </a:p>
          </p:txBody>
        </p:sp>
        <p:sp>
          <p:nvSpPr>
            <p:cNvPr id="126" name="TextBox 125"/>
            <p:cNvSpPr txBox="1"/>
            <p:nvPr/>
          </p:nvSpPr>
          <p:spPr>
            <a:xfrm>
              <a:off x="4282876" y="6318177"/>
              <a:ext cx="262662" cy="276999"/>
            </a:xfrm>
            <a:prstGeom prst="rect">
              <a:avLst/>
            </a:prstGeom>
            <a:noFill/>
          </p:spPr>
          <p:txBody>
            <a:bodyPr wrap="none" rtlCol="0">
              <a:spAutoFit/>
            </a:bodyPr>
            <a:lstStyle/>
            <a:p>
              <a:r>
                <a:rPr lang="en-US" sz="1200" dirty="0" smtClean="0"/>
                <a:t>0</a:t>
              </a:r>
              <a:endParaRPr lang="en-US" sz="1200" dirty="0"/>
            </a:p>
          </p:txBody>
        </p:sp>
      </p:grpSp>
      <p:grpSp>
        <p:nvGrpSpPr>
          <p:cNvPr id="138" name="Group 137"/>
          <p:cNvGrpSpPr/>
          <p:nvPr/>
        </p:nvGrpSpPr>
        <p:grpSpPr>
          <a:xfrm>
            <a:off x="4091854" y="1457185"/>
            <a:ext cx="271157" cy="1051725"/>
            <a:chOff x="4282876" y="5543451"/>
            <a:chExt cx="271157" cy="1051725"/>
          </a:xfrm>
        </p:grpSpPr>
        <p:sp>
          <p:nvSpPr>
            <p:cNvPr id="139" name="TextBox 138"/>
            <p:cNvSpPr txBox="1"/>
            <p:nvPr/>
          </p:nvSpPr>
          <p:spPr>
            <a:xfrm>
              <a:off x="4291371" y="5543451"/>
              <a:ext cx="262662" cy="276999"/>
            </a:xfrm>
            <a:prstGeom prst="rect">
              <a:avLst/>
            </a:prstGeom>
            <a:noFill/>
          </p:spPr>
          <p:txBody>
            <a:bodyPr wrap="none" rtlCol="0">
              <a:spAutoFit/>
            </a:bodyPr>
            <a:lstStyle/>
            <a:p>
              <a:r>
                <a:rPr lang="en-US" sz="1200" dirty="0" smtClean="0"/>
                <a:t>1</a:t>
              </a:r>
              <a:endParaRPr lang="en-US" sz="1200" dirty="0"/>
            </a:p>
          </p:txBody>
        </p:sp>
        <p:sp>
          <p:nvSpPr>
            <p:cNvPr id="140" name="TextBox 139"/>
            <p:cNvSpPr txBox="1"/>
            <p:nvPr/>
          </p:nvSpPr>
          <p:spPr>
            <a:xfrm>
              <a:off x="4288727" y="5801691"/>
              <a:ext cx="262662" cy="276999"/>
            </a:xfrm>
            <a:prstGeom prst="rect">
              <a:avLst/>
            </a:prstGeom>
            <a:noFill/>
          </p:spPr>
          <p:txBody>
            <a:bodyPr wrap="none" rtlCol="0">
              <a:spAutoFit/>
            </a:bodyPr>
            <a:lstStyle/>
            <a:p>
              <a:r>
                <a:rPr lang="en-US" sz="1200" dirty="0" smtClean="0"/>
                <a:t>0</a:t>
              </a:r>
              <a:endParaRPr lang="en-US" sz="1200" dirty="0"/>
            </a:p>
          </p:txBody>
        </p:sp>
        <p:sp>
          <p:nvSpPr>
            <p:cNvPr id="141" name="TextBox 140"/>
            <p:cNvSpPr txBox="1"/>
            <p:nvPr/>
          </p:nvSpPr>
          <p:spPr>
            <a:xfrm>
              <a:off x="4286144" y="6054535"/>
              <a:ext cx="262662" cy="276999"/>
            </a:xfrm>
            <a:prstGeom prst="rect">
              <a:avLst/>
            </a:prstGeom>
            <a:noFill/>
          </p:spPr>
          <p:txBody>
            <a:bodyPr wrap="none" rtlCol="0">
              <a:spAutoFit/>
            </a:bodyPr>
            <a:lstStyle/>
            <a:p>
              <a:r>
                <a:rPr lang="en-US" sz="1200" dirty="0" smtClean="0"/>
                <a:t>0</a:t>
              </a:r>
              <a:endParaRPr lang="en-US" sz="1200" dirty="0"/>
            </a:p>
          </p:txBody>
        </p:sp>
        <p:sp>
          <p:nvSpPr>
            <p:cNvPr id="142" name="TextBox 141"/>
            <p:cNvSpPr txBox="1"/>
            <p:nvPr/>
          </p:nvSpPr>
          <p:spPr>
            <a:xfrm>
              <a:off x="4282876" y="6318177"/>
              <a:ext cx="262662" cy="276999"/>
            </a:xfrm>
            <a:prstGeom prst="rect">
              <a:avLst/>
            </a:prstGeom>
            <a:noFill/>
          </p:spPr>
          <p:txBody>
            <a:bodyPr wrap="none" rtlCol="0">
              <a:spAutoFit/>
            </a:bodyPr>
            <a:lstStyle/>
            <a:p>
              <a:r>
                <a:rPr lang="en-US" sz="1200" dirty="0" smtClean="0"/>
                <a:t>0</a:t>
              </a:r>
              <a:endParaRPr lang="en-US" sz="1200" dirty="0"/>
            </a:p>
          </p:txBody>
        </p:sp>
      </p:grpSp>
      <p:grpSp>
        <p:nvGrpSpPr>
          <p:cNvPr id="143" name="Group 142"/>
          <p:cNvGrpSpPr/>
          <p:nvPr/>
        </p:nvGrpSpPr>
        <p:grpSpPr>
          <a:xfrm>
            <a:off x="4124549" y="3378272"/>
            <a:ext cx="271157" cy="1056808"/>
            <a:chOff x="4282876" y="5543451"/>
            <a:chExt cx="271157" cy="1136391"/>
          </a:xfrm>
        </p:grpSpPr>
        <p:sp>
          <p:nvSpPr>
            <p:cNvPr id="144" name="TextBox 143"/>
            <p:cNvSpPr txBox="1"/>
            <p:nvPr/>
          </p:nvSpPr>
          <p:spPr>
            <a:xfrm>
              <a:off x="4291371" y="5543451"/>
              <a:ext cx="262662" cy="276999"/>
            </a:xfrm>
            <a:prstGeom prst="rect">
              <a:avLst/>
            </a:prstGeom>
            <a:noFill/>
          </p:spPr>
          <p:txBody>
            <a:bodyPr wrap="none" rtlCol="0">
              <a:spAutoFit/>
            </a:bodyPr>
            <a:lstStyle/>
            <a:p>
              <a:r>
                <a:rPr lang="en-US" sz="1200" dirty="0" smtClean="0"/>
                <a:t>0</a:t>
              </a:r>
              <a:endParaRPr lang="en-US" sz="1200" dirty="0"/>
            </a:p>
          </p:txBody>
        </p:sp>
        <p:sp>
          <p:nvSpPr>
            <p:cNvPr id="145" name="TextBox 144"/>
            <p:cNvSpPr txBox="1"/>
            <p:nvPr/>
          </p:nvSpPr>
          <p:spPr>
            <a:xfrm>
              <a:off x="4288727" y="5801691"/>
              <a:ext cx="262662" cy="276999"/>
            </a:xfrm>
            <a:prstGeom prst="rect">
              <a:avLst/>
            </a:prstGeom>
            <a:noFill/>
          </p:spPr>
          <p:txBody>
            <a:bodyPr wrap="none" rtlCol="0">
              <a:spAutoFit/>
            </a:bodyPr>
            <a:lstStyle/>
            <a:p>
              <a:r>
                <a:rPr lang="en-US" sz="1200" dirty="0" smtClean="0"/>
                <a:t>1</a:t>
              </a:r>
              <a:endParaRPr lang="en-US" sz="1200" dirty="0"/>
            </a:p>
          </p:txBody>
        </p:sp>
        <p:sp>
          <p:nvSpPr>
            <p:cNvPr id="146" name="TextBox 145"/>
            <p:cNvSpPr txBox="1"/>
            <p:nvPr/>
          </p:nvSpPr>
          <p:spPr>
            <a:xfrm>
              <a:off x="4286144" y="6096868"/>
              <a:ext cx="262662" cy="276999"/>
            </a:xfrm>
            <a:prstGeom prst="rect">
              <a:avLst/>
            </a:prstGeom>
            <a:noFill/>
          </p:spPr>
          <p:txBody>
            <a:bodyPr wrap="none" rtlCol="0">
              <a:spAutoFit/>
            </a:bodyPr>
            <a:lstStyle/>
            <a:p>
              <a:r>
                <a:rPr lang="en-US" sz="1200" dirty="0" smtClean="0"/>
                <a:t>1</a:t>
              </a:r>
              <a:endParaRPr lang="en-US" sz="1200" dirty="0"/>
            </a:p>
          </p:txBody>
        </p:sp>
        <p:sp>
          <p:nvSpPr>
            <p:cNvPr id="147" name="TextBox 146"/>
            <p:cNvSpPr txBox="1"/>
            <p:nvPr/>
          </p:nvSpPr>
          <p:spPr>
            <a:xfrm>
              <a:off x="4282876" y="6402843"/>
              <a:ext cx="262662" cy="276999"/>
            </a:xfrm>
            <a:prstGeom prst="rect">
              <a:avLst/>
            </a:prstGeom>
            <a:noFill/>
          </p:spPr>
          <p:txBody>
            <a:bodyPr wrap="none" rtlCol="0">
              <a:spAutoFit/>
            </a:bodyPr>
            <a:lstStyle/>
            <a:p>
              <a:r>
                <a:rPr lang="en-US" sz="1200" dirty="0" smtClean="0"/>
                <a:t>1</a:t>
              </a:r>
              <a:endParaRPr lang="en-US" sz="1200" dirty="0"/>
            </a:p>
          </p:txBody>
        </p:sp>
      </p:grpSp>
      <p:sp>
        <p:nvSpPr>
          <p:cNvPr id="148" name="TextBox 147"/>
          <p:cNvSpPr txBox="1"/>
          <p:nvPr/>
        </p:nvSpPr>
        <p:spPr>
          <a:xfrm>
            <a:off x="51551" y="3123209"/>
            <a:ext cx="466794" cy="369332"/>
          </a:xfrm>
          <a:prstGeom prst="rect">
            <a:avLst/>
          </a:prstGeom>
          <a:noFill/>
        </p:spPr>
        <p:txBody>
          <a:bodyPr wrap="none" rtlCol="0">
            <a:spAutoFit/>
          </a:bodyPr>
          <a:lstStyle/>
          <a:p>
            <a:r>
              <a:rPr lang="en-US" dirty="0" smtClean="0"/>
              <a:t>OR</a:t>
            </a:r>
            <a:endParaRPr lang="en-US" dirty="0"/>
          </a:p>
        </p:txBody>
      </p:sp>
      <p:sp>
        <p:nvSpPr>
          <p:cNvPr id="149" name="TextBox 148"/>
          <p:cNvSpPr txBox="1"/>
          <p:nvPr/>
        </p:nvSpPr>
        <p:spPr>
          <a:xfrm>
            <a:off x="115251" y="1258274"/>
            <a:ext cx="620683" cy="369332"/>
          </a:xfrm>
          <a:prstGeom prst="rect">
            <a:avLst/>
          </a:prstGeom>
          <a:noFill/>
        </p:spPr>
        <p:txBody>
          <a:bodyPr wrap="none" rtlCol="0">
            <a:spAutoFit/>
          </a:bodyPr>
          <a:lstStyle/>
          <a:p>
            <a:r>
              <a:rPr lang="en-US" dirty="0" smtClean="0"/>
              <a:t>NOR</a:t>
            </a:r>
            <a:endParaRPr lang="en-US" dirty="0"/>
          </a:p>
        </p:txBody>
      </p:sp>
      <p:sp>
        <p:nvSpPr>
          <p:cNvPr id="150" name="TextBox 149"/>
          <p:cNvSpPr txBox="1"/>
          <p:nvPr/>
        </p:nvSpPr>
        <p:spPr>
          <a:xfrm>
            <a:off x="4562871" y="1183675"/>
            <a:ext cx="761747" cy="369332"/>
          </a:xfrm>
          <a:prstGeom prst="rect">
            <a:avLst/>
          </a:prstGeom>
          <a:noFill/>
        </p:spPr>
        <p:txBody>
          <a:bodyPr wrap="none" rtlCol="0">
            <a:spAutoFit/>
          </a:bodyPr>
          <a:lstStyle/>
          <a:p>
            <a:r>
              <a:rPr lang="en-US" dirty="0" smtClean="0"/>
              <a:t>NAND</a:t>
            </a:r>
            <a:endParaRPr lang="en-US" dirty="0"/>
          </a:p>
        </p:txBody>
      </p:sp>
      <p:sp>
        <p:nvSpPr>
          <p:cNvPr id="151" name="TextBox 150"/>
          <p:cNvSpPr txBox="1"/>
          <p:nvPr/>
        </p:nvSpPr>
        <p:spPr>
          <a:xfrm>
            <a:off x="4552840" y="3117384"/>
            <a:ext cx="736099" cy="369332"/>
          </a:xfrm>
          <a:prstGeom prst="rect">
            <a:avLst/>
          </a:prstGeom>
          <a:noFill/>
        </p:spPr>
        <p:txBody>
          <a:bodyPr wrap="none" rtlCol="0">
            <a:spAutoFit/>
          </a:bodyPr>
          <a:lstStyle/>
          <a:p>
            <a:r>
              <a:rPr lang="en-US" dirty="0" smtClean="0"/>
              <a:t>XNOR</a:t>
            </a:r>
            <a:endParaRPr lang="en-US" dirty="0"/>
          </a:p>
        </p:txBody>
      </p:sp>
      <p:sp>
        <p:nvSpPr>
          <p:cNvPr id="152" name="TextBox 151"/>
          <p:cNvSpPr txBox="1"/>
          <p:nvPr/>
        </p:nvSpPr>
        <p:spPr>
          <a:xfrm>
            <a:off x="4583893" y="5052707"/>
            <a:ext cx="582649" cy="369332"/>
          </a:xfrm>
          <a:prstGeom prst="rect">
            <a:avLst/>
          </a:prstGeom>
          <a:noFill/>
        </p:spPr>
        <p:txBody>
          <a:bodyPr wrap="none" rtlCol="0">
            <a:spAutoFit/>
          </a:bodyPr>
          <a:lstStyle/>
          <a:p>
            <a:r>
              <a:rPr lang="en-US" dirty="0" smtClean="0"/>
              <a:t>XOR</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2461" y="1354788"/>
            <a:ext cx="1916225" cy="149039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4934" y="3286031"/>
            <a:ext cx="1931995" cy="1537713"/>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7643" y="5283619"/>
            <a:ext cx="1908340" cy="137400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6194" y="3367386"/>
            <a:ext cx="1694448" cy="1398215"/>
          </a:xfrm>
          <a:prstGeom prst="rect">
            <a:avLst/>
          </a:prstGeom>
        </p:spPr>
      </p:pic>
      <p:grpSp>
        <p:nvGrpSpPr>
          <p:cNvPr id="128" name="Group 127"/>
          <p:cNvGrpSpPr/>
          <p:nvPr/>
        </p:nvGrpSpPr>
        <p:grpSpPr>
          <a:xfrm>
            <a:off x="8772124" y="3477577"/>
            <a:ext cx="271157" cy="969880"/>
            <a:chOff x="4282876" y="5543451"/>
            <a:chExt cx="271157" cy="969880"/>
          </a:xfrm>
        </p:grpSpPr>
        <p:sp>
          <p:nvSpPr>
            <p:cNvPr id="129" name="TextBox 128"/>
            <p:cNvSpPr txBox="1"/>
            <p:nvPr/>
          </p:nvSpPr>
          <p:spPr>
            <a:xfrm>
              <a:off x="4291371" y="5543451"/>
              <a:ext cx="262662" cy="276999"/>
            </a:xfrm>
            <a:prstGeom prst="rect">
              <a:avLst/>
            </a:prstGeom>
            <a:noFill/>
          </p:spPr>
          <p:txBody>
            <a:bodyPr wrap="none" rtlCol="0">
              <a:spAutoFit/>
            </a:bodyPr>
            <a:lstStyle/>
            <a:p>
              <a:r>
                <a:rPr lang="en-US" sz="1200" dirty="0" smtClean="0"/>
                <a:t>1</a:t>
              </a:r>
              <a:endParaRPr lang="en-US" sz="1200" dirty="0"/>
            </a:p>
          </p:txBody>
        </p:sp>
        <p:sp>
          <p:nvSpPr>
            <p:cNvPr id="130" name="TextBox 129"/>
            <p:cNvSpPr txBox="1"/>
            <p:nvPr/>
          </p:nvSpPr>
          <p:spPr>
            <a:xfrm>
              <a:off x="4288727" y="5779113"/>
              <a:ext cx="262662" cy="276999"/>
            </a:xfrm>
            <a:prstGeom prst="rect">
              <a:avLst/>
            </a:prstGeom>
            <a:noFill/>
          </p:spPr>
          <p:txBody>
            <a:bodyPr wrap="none" rtlCol="0">
              <a:spAutoFit/>
            </a:bodyPr>
            <a:lstStyle/>
            <a:p>
              <a:r>
                <a:rPr lang="en-US" sz="1200" dirty="0" smtClean="0"/>
                <a:t>0</a:t>
              </a:r>
              <a:endParaRPr lang="en-US" sz="1200" dirty="0"/>
            </a:p>
          </p:txBody>
        </p:sp>
        <p:sp>
          <p:nvSpPr>
            <p:cNvPr id="131" name="TextBox 130"/>
            <p:cNvSpPr txBox="1"/>
            <p:nvPr/>
          </p:nvSpPr>
          <p:spPr>
            <a:xfrm>
              <a:off x="4286144" y="6017846"/>
              <a:ext cx="262662" cy="276999"/>
            </a:xfrm>
            <a:prstGeom prst="rect">
              <a:avLst/>
            </a:prstGeom>
            <a:noFill/>
          </p:spPr>
          <p:txBody>
            <a:bodyPr wrap="none" rtlCol="0">
              <a:spAutoFit/>
            </a:bodyPr>
            <a:lstStyle/>
            <a:p>
              <a:r>
                <a:rPr lang="en-US" sz="1200" dirty="0" smtClean="0"/>
                <a:t>0</a:t>
              </a:r>
              <a:endParaRPr lang="en-US" sz="1200" dirty="0"/>
            </a:p>
          </p:txBody>
        </p:sp>
        <p:sp>
          <p:nvSpPr>
            <p:cNvPr id="132" name="TextBox 131"/>
            <p:cNvSpPr txBox="1"/>
            <p:nvPr/>
          </p:nvSpPr>
          <p:spPr>
            <a:xfrm>
              <a:off x="4282876" y="6236332"/>
              <a:ext cx="262662" cy="276999"/>
            </a:xfrm>
            <a:prstGeom prst="rect">
              <a:avLst/>
            </a:prstGeom>
            <a:noFill/>
          </p:spPr>
          <p:txBody>
            <a:bodyPr wrap="none" rtlCol="0">
              <a:spAutoFit/>
            </a:bodyPr>
            <a:lstStyle/>
            <a:p>
              <a:r>
                <a:rPr lang="en-US" sz="1200" dirty="0" smtClean="0"/>
                <a:t>1</a:t>
              </a:r>
              <a:endParaRPr lang="en-US" sz="1200" dirty="0"/>
            </a:p>
          </p:txBody>
        </p:sp>
      </p:gr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57711" y="5237722"/>
            <a:ext cx="1718147" cy="141599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14429" y="1468966"/>
            <a:ext cx="1674135" cy="1231747"/>
          </a:xfrm>
          <a:prstGeom prst="rect">
            <a:avLst/>
          </a:prstGeom>
        </p:spPr>
      </p:pic>
      <p:pic>
        <p:nvPicPr>
          <p:cNvPr id="23" name="Picture 22" descr="Screen Shot 2016-01-12 at 10.09.13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4725" y="1582565"/>
            <a:ext cx="2642935" cy="840767"/>
          </a:xfrm>
          <a:prstGeom prst="rect">
            <a:avLst/>
          </a:prstGeom>
        </p:spPr>
      </p:pic>
      <p:grpSp>
        <p:nvGrpSpPr>
          <p:cNvPr id="133" name="Group 132"/>
          <p:cNvGrpSpPr/>
          <p:nvPr/>
        </p:nvGrpSpPr>
        <p:grpSpPr>
          <a:xfrm>
            <a:off x="8780619" y="1582565"/>
            <a:ext cx="271157" cy="840767"/>
            <a:chOff x="4282876" y="5543451"/>
            <a:chExt cx="271157" cy="1096701"/>
          </a:xfrm>
        </p:grpSpPr>
        <p:sp>
          <p:nvSpPr>
            <p:cNvPr id="134" name="TextBox 133"/>
            <p:cNvSpPr txBox="1"/>
            <p:nvPr/>
          </p:nvSpPr>
          <p:spPr>
            <a:xfrm>
              <a:off x="4291371" y="5543451"/>
              <a:ext cx="262662" cy="276999"/>
            </a:xfrm>
            <a:prstGeom prst="rect">
              <a:avLst/>
            </a:prstGeom>
            <a:noFill/>
          </p:spPr>
          <p:txBody>
            <a:bodyPr wrap="none" rtlCol="0">
              <a:spAutoFit/>
            </a:bodyPr>
            <a:lstStyle/>
            <a:p>
              <a:r>
                <a:rPr lang="en-US" sz="1200" dirty="0" smtClean="0"/>
                <a:t>1</a:t>
              </a:r>
              <a:endParaRPr lang="en-US" sz="1200" dirty="0"/>
            </a:p>
          </p:txBody>
        </p:sp>
        <p:sp>
          <p:nvSpPr>
            <p:cNvPr id="135" name="TextBox 134"/>
            <p:cNvSpPr txBox="1"/>
            <p:nvPr/>
          </p:nvSpPr>
          <p:spPr>
            <a:xfrm>
              <a:off x="4288727" y="5801691"/>
              <a:ext cx="262662" cy="276999"/>
            </a:xfrm>
            <a:prstGeom prst="rect">
              <a:avLst/>
            </a:prstGeom>
            <a:noFill/>
          </p:spPr>
          <p:txBody>
            <a:bodyPr wrap="none" rtlCol="0">
              <a:spAutoFit/>
            </a:bodyPr>
            <a:lstStyle/>
            <a:p>
              <a:r>
                <a:rPr lang="en-US" sz="1200" dirty="0" smtClean="0"/>
                <a:t>1</a:t>
              </a:r>
              <a:endParaRPr lang="en-US" sz="1200" dirty="0"/>
            </a:p>
          </p:txBody>
        </p:sp>
        <p:sp>
          <p:nvSpPr>
            <p:cNvPr id="136" name="TextBox 135"/>
            <p:cNvSpPr txBox="1"/>
            <p:nvPr/>
          </p:nvSpPr>
          <p:spPr>
            <a:xfrm>
              <a:off x="4286144" y="6096868"/>
              <a:ext cx="262662" cy="276999"/>
            </a:xfrm>
            <a:prstGeom prst="rect">
              <a:avLst/>
            </a:prstGeom>
            <a:noFill/>
          </p:spPr>
          <p:txBody>
            <a:bodyPr wrap="none" rtlCol="0">
              <a:spAutoFit/>
            </a:bodyPr>
            <a:lstStyle/>
            <a:p>
              <a:r>
                <a:rPr lang="en-US" sz="1200" dirty="0" smtClean="0"/>
                <a:t>1</a:t>
              </a:r>
              <a:endParaRPr lang="en-US" sz="1200" dirty="0"/>
            </a:p>
          </p:txBody>
        </p:sp>
        <p:sp>
          <p:nvSpPr>
            <p:cNvPr id="137" name="TextBox 136"/>
            <p:cNvSpPr txBox="1"/>
            <p:nvPr/>
          </p:nvSpPr>
          <p:spPr>
            <a:xfrm>
              <a:off x="4282876" y="6363153"/>
              <a:ext cx="262662" cy="276999"/>
            </a:xfrm>
            <a:prstGeom prst="rect">
              <a:avLst/>
            </a:prstGeom>
            <a:noFill/>
          </p:spPr>
          <p:txBody>
            <a:bodyPr wrap="none" rtlCol="0">
              <a:spAutoFit/>
            </a:bodyPr>
            <a:lstStyle/>
            <a:p>
              <a:r>
                <a:rPr lang="en-US" sz="1200" dirty="0" smtClean="0"/>
                <a:t>0</a:t>
              </a:r>
              <a:endParaRPr lang="en-US" sz="1200" dirty="0"/>
            </a:p>
          </p:txBody>
        </p:sp>
      </p:grpSp>
      <p:grpSp>
        <p:nvGrpSpPr>
          <p:cNvPr id="60" name="Group 59"/>
          <p:cNvGrpSpPr/>
          <p:nvPr/>
        </p:nvGrpSpPr>
        <p:grpSpPr>
          <a:xfrm>
            <a:off x="2286633" y="1481721"/>
            <a:ext cx="463878" cy="1027190"/>
            <a:chOff x="2480026" y="5578739"/>
            <a:chExt cx="463878" cy="1041095"/>
          </a:xfrm>
        </p:grpSpPr>
        <p:sp>
          <p:nvSpPr>
            <p:cNvPr id="61" name="TextBox 60"/>
            <p:cNvSpPr txBox="1"/>
            <p:nvPr/>
          </p:nvSpPr>
          <p:spPr>
            <a:xfrm>
              <a:off x="2492677" y="5639009"/>
              <a:ext cx="198413" cy="979628"/>
            </a:xfrm>
            <a:prstGeom prst="rect">
              <a:avLst/>
            </a:prstGeom>
            <a:solidFill>
              <a:srgbClr val="FFFFFF"/>
            </a:solidFill>
          </p:spPr>
          <p:txBody>
            <a:bodyPr wrap="square" rtlCol="0">
              <a:spAutoFit/>
            </a:bodyPr>
            <a:lstStyle/>
            <a:p>
              <a:endParaRPr lang="en-US" dirty="0"/>
            </a:p>
          </p:txBody>
        </p:sp>
        <p:sp>
          <p:nvSpPr>
            <p:cNvPr id="62" name="TextBox 61"/>
            <p:cNvSpPr txBox="1"/>
            <p:nvPr/>
          </p:nvSpPr>
          <p:spPr>
            <a:xfrm>
              <a:off x="2480026" y="6069895"/>
              <a:ext cx="262662" cy="276999"/>
            </a:xfrm>
            <a:prstGeom prst="rect">
              <a:avLst/>
            </a:prstGeom>
            <a:noFill/>
          </p:spPr>
          <p:txBody>
            <a:bodyPr wrap="none" rtlCol="0">
              <a:spAutoFit/>
            </a:bodyPr>
            <a:lstStyle/>
            <a:p>
              <a:r>
                <a:rPr lang="en-US" sz="1200" dirty="0" smtClean="0"/>
                <a:t>1</a:t>
              </a:r>
              <a:endParaRPr lang="en-US" sz="1200" dirty="0"/>
            </a:p>
          </p:txBody>
        </p:sp>
        <p:sp>
          <p:nvSpPr>
            <p:cNvPr id="63" name="TextBox 62"/>
            <p:cNvSpPr txBox="1"/>
            <p:nvPr/>
          </p:nvSpPr>
          <p:spPr>
            <a:xfrm>
              <a:off x="2481751" y="6342835"/>
              <a:ext cx="262662" cy="276999"/>
            </a:xfrm>
            <a:prstGeom prst="rect">
              <a:avLst/>
            </a:prstGeom>
            <a:noFill/>
          </p:spPr>
          <p:txBody>
            <a:bodyPr wrap="none" rtlCol="0">
              <a:spAutoFit/>
            </a:bodyPr>
            <a:lstStyle/>
            <a:p>
              <a:r>
                <a:rPr lang="en-US" sz="1200" dirty="0" smtClean="0"/>
                <a:t>1</a:t>
              </a:r>
              <a:endParaRPr lang="en-US" sz="1200" dirty="0"/>
            </a:p>
          </p:txBody>
        </p:sp>
        <p:sp>
          <p:nvSpPr>
            <p:cNvPr id="64" name="TextBox 63"/>
            <p:cNvSpPr txBox="1"/>
            <p:nvPr/>
          </p:nvSpPr>
          <p:spPr>
            <a:xfrm>
              <a:off x="2482986" y="5808107"/>
              <a:ext cx="262662" cy="276999"/>
            </a:xfrm>
            <a:prstGeom prst="rect">
              <a:avLst/>
            </a:prstGeom>
            <a:noFill/>
          </p:spPr>
          <p:txBody>
            <a:bodyPr wrap="none" rtlCol="0">
              <a:spAutoFit/>
            </a:bodyPr>
            <a:lstStyle/>
            <a:p>
              <a:r>
                <a:rPr lang="en-US" sz="1200" dirty="0"/>
                <a:t>0</a:t>
              </a:r>
            </a:p>
          </p:txBody>
        </p:sp>
        <p:sp>
          <p:nvSpPr>
            <p:cNvPr id="65" name="TextBox 64"/>
            <p:cNvSpPr txBox="1"/>
            <p:nvPr/>
          </p:nvSpPr>
          <p:spPr>
            <a:xfrm>
              <a:off x="2484067" y="5578739"/>
              <a:ext cx="262662" cy="276999"/>
            </a:xfrm>
            <a:prstGeom prst="rect">
              <a:avLst/>
            </a:prstGeom>
            <a:noFill/>
          </p:spPr>
          <p:txBody>
            <a:bodyPr wrap="none" rtlCol="0">
              <a:spAutoFit/>
            </a:bodyPr>
            <a:lstStyle/>
            <a:p>
              <a:r>
                <a:rPr lang="en-US" sz="1200" dirty="0"/>
                <a:t>0</a:t>
              </a:r>
            </a:p>
          </p:txBody>
        </p:sp>
        <p:sp>
          <p:nvSpPr>
            <p:cNvPr id="66" name="TextBox 65"/>
            <p:cNvSpPr txBox="1"/>
            <p:nvPr/>
          </p:nvSpPr>
          <p:spPr>
            <a:xfrm>
              <a:off x="2734490" y="5630883"/>
              <a:ext cx="198413" cy="979628"/>
            </a:xfrm>
            <a:prstGeom prst="rect">
              <a:avLst/>
            </a:prstGeom>
            <a:solidFill>
              <a:srgbClr val="FFFFFF"/>
            </a:solidFill>
          </p:spPr>
          <p:txBody>
            <a:bodyPr wrap="square" rtlCol="0">
              <a:spAutoFit/>
            </a:bodyPr>
            <a:lstStyle/>
            <a:p>
              <a:endParaRPr lang="en-US" dirty="0"/>
            </a:p>
          </p:txBody>
        </p:sp>
        <p:sp>
          <p:nvSpPr>
            <p:cNvPr id="67" name="TextBox 66"/>
            <p:cNvSpPr txBox="1"/>
            <p:nvPr/>
          </p:nvSpPr>
          <p:spPr>
            <a:xfrm>
              <a:off x="2679517" y="5580464"/>
              <a:ext cx="262662" cy="276999"/>
            </a:xfrm>
            <a:prstGeom prst="rect">
              <a:avLst/>
            </a:prstGeom>
            <a:noFill/>
          </p:spPr>
          <p:txBody>
            <a:bodyPr wrap="none" rtlCol="0">
              <a:spAutoFit/>
            </a:bodyPr>
            <a:lstStyle/>
            <a:p>
              <a:r>
                <a:rPr lang="en-US" sz="1200" dirty="0"/>
                <a:t>0</a:t>
              </a:r>
            </a:p>
          </p:txBody>
        </p:sp>
        <p:sp>
          <p:nvSpPr>
            <p:cNvPr id="68" name="TextBox 67"/>
            <p:cNvSpPr txBox="1"/>
            <p:nvPr/>
          </p:nvSpPr>
          <p:spPr>
            <a:xfrm>
              <a:off x="2681242" y="6073674"/>
              <a:ext cx="262662" cy="276999"/>
            </a:xfrm>
            <a:prstGeom prst="rect">
              <a:avLst/>
            </a:prstGeom>
            <a:noFill/>
          </p:spPr>
          <p:txBody>
            <a:bodyPr wrap="none" rtlCol="0">
              <a:spAutoFit/>
            </a:bodyPr>
            <a:lstStyle/>
            <a:p>
              <a:r>
                <a:rPr lang="en-US" sz="1200" dirty="0"/>
                <a:t>0</a:t>
              </a:r>
            </a:p>
          </p:txBody>
        </p:sp>
        <p:sp>
          <p:nvSpPr>
            <p:cNvPr id="69" name="TextBox 68"/>
            <p:cNvSpPr txBox="1"/>
            <p:nvPr/>
          </p:nvSpPr>
          <p:spPr>
            <a:xfrm>
              <a:off x="2679781" y="6342692"/>
              <a:ext cx="262662" cy="276999"/>
            </a:xfrm>
            <a:prstGeom prst="rect">
              <a:avLst/>
            </a:prstGeom>
            <a:noFill/>
          </p:spPr>
          <p:txBody>
            <a:bodyPr wrap="none" rtlCol="0">
              <a:spAutoFit/>
            </a:bodyPr>
            <a:lstStyle/>
            <a:p>
              <a:r>
                <a:rPr lang="en-US" sz="1200" dirty="0" smtClean="0"/>
                <a:t>1</a:t>
              </a:r>
              <a:endParaRPr lang="en-US" sz="1200" dirty="0"/>
            </a:p>
          </p:txBody>
        </p:sp>
        <p:sp>
          <p:nvSpPr>
            <p:cNvPr id="70" name="TextBox 69"/>
            <p:cNvSpPr txBox="1"/>
            <p:nvPr/>
          </p:nvSpPr>
          <p:spPr>
            <a:xfrm>
              <a:off x="2680193" y="5809687"/>
              <a:ext cx="262662" cy="276999"/>
            </a:xfrm>
            <a:prstGeom prst="rect">
              <a:avLst/>
            </a:prstGeom>
            <a:noFill/>
          </p:spPr>
          <p:txBody>
            <a:bodyPr wrap="none" rtlCol="0">
              <a:spAutoFit/>
            </a:bodyPr>
            <a:lstStyle/>
            <a:p>
              <a:r>
                <a:rPr lang="en-US" sz="1200" dirty="0" smtClean="0"/>
                <a:t>1</a:t>
              </a:r>
              <a:endParaRPr lang="en-US" sz="1200" dirty="0"/>
            </a:p>
          </p:txBody>
        </p:sp>
      </p:grpSp>
      <p:grpSp>
        <p:nvGrpSpPr>
          <p:cNvPr id="71" name="Group 70"/>
          <p:cNvGrpSpPr/>
          <p:nvPr/>
        </p:nvGrpSpPr>
        <p:grpSpPr>
          <a:xfrm>
            <a:off x="2317356" y="3455803"/>
            <a:ext cx="463878" cy="1027190"/>
            <a:chOff x="2480026" y="5578739"/>
            <a:chExt cx="463878" cy="1041095"/>
          </a:xfrm>
        </p:grpSpPr>
        <p:sp>
          <p:nvSpPr>
            <p:cNvPr id="72" name="TextBox 71"/>
            <p:cNvSpPr txBox="1"/>
            <p:nvPr/>
          </p:nvSpPr>
          <p:spPr>
            <a:xfrm>
              <a:off x="2492677" y="5639009"/>
              <a:ext cx="198413" cy="979628"/>
            </a:xfrm>
            <a:prstGeom prst="rect">
              <a:avLst/>
            </a:prstGeom>
            <a:solidFill>
              <a:srgbClr val="FFFFFF"/>
            </a:solidFill>
          </p:spPr>
          <p:txBody>
            <a:bodyPr wrap="square" rtlCol="0">
              <a:spAutoFit/>
            </a:bodyPr>
            <a:lstStyle/>
            <a:p>
              <a:endParaRPr lang="en-US" dirty="0"/>
            </a:p>
          </p:txBody>
        </p:sp>
        <p:sp>
          <p:nvSpPr>
            <p:cNvPr id="73" name="TextBox 72"/>
            <p:cNvSpPr txBox="1"/>
            <p:nvPr/>
          </p:nvSpPr>
          <p:spPr>
            <a:xfrm>
              <a:off x="2480026" y="6069895"/>
              <a:ext cx="262662" cy="276999"/>
            </a:xfrm>
            <a:prstGeom prst="rect">
              <a:avLst/>
            </a:prstGeom>
            <a:noFill/>
          </p:spPr>
          <p:txBody>
            <a:bodyPr wrap="none" rtlCol="0">
              <a:spAutoFit/>
            </a:bodyPr>
            <a:lstStyle/>
            <a:p>
              <a:r>
                <a:rPr lang="en-US" sz="1200" dirty="0" smtClean="0"/>
                <a:t>1</a:t>
              </a:r>
              <a:endParaRPr lang="en-US" sz="1200" dirty="0"/>
            </a:p>
          </p:txBody>
        </p:sp>
        <p:sp>
          <p:nvSpPr>
            <p:cNvPr id="74" name="TextBox 73"/>
            <p:cNvSpPr txBox="1"/>
            <p:nvPr/>
          </p:nvSpPr>
          <p:spPr>
            <a:xfrm>
              <a:off x="2481751" y="6342835"/>
              <a:ext cx="262662" cy="276999"/>
            </a:xfrm>
            <a:prstGeom prst="rect">
              <a:avLst/>
            </a:prstGeom>
            <a:noFill/>
          </p:spPr>
          <p:txBody>
            <a:bodyPr wrap="none" rtlCol="0">
              <a:spAutoFit/>
            </a:bodyPr>
            <a:lstStyle/>
            <a:p>
              <a:r>
                <a:rPr lang="en-US" sz="1200" dirty="0" smtClean="0"/>
                <a:t>1</a:t>
              </a:r>
              <a:endParaRPr lang="en-US" sz="1200" dirty="0"/>
            </a:p>
          </p:txBody>
        </p:sp>
        <p:sp>
          <p:nvSpPr>
            <p:cNvPr id="75" name="TextBox 74"/>
            <p:cNvSpPr txBox="1"/>
            <p:nvPr/>
          </p:nvSpPr>
          <p:spPr>
            <a:xfrm>
              <a:off x="2482986" y="5808107"/>
              <a:ext cx="262662" cy="276999"/>
            </a:xfrm>
            <a:prstGeom prst="rect">
              <a:avLst/>
            </a:prstGeom>
            <a:noFill/>
          </p:spPr>
          <p:txBody>
            <a:bodyPr wrap="none" rtlCol="0">
              <a:spAutoFit/>
            </a:bodyPr>
            <a:lstStyle/>
            <a:p>
              <a:r>
                <a:rPr lang="en-US" sz="1200" dirty="0"/>
                <a:t>0</a:t>
              </a:r>
            </a:p>
          </p:txBody>
        </p:sp>
        <p:sp>
          <p:nvSpPr>
            <p:cNvPr id="76" name="TextBox 75"/>
            <p:cNvSpPr txBox="1"/>
            <p:nvPr/>
          </p:nvSpPr>
          <p:spPr>
            <a:xfrm>
              <a:off x="2484067" y="5578739"/>
              <a:ext cx="262662" cy="276999"/>
            </a:xfrm>
            <a:prstGeom prst="rect">
              <a:avLst/>
            </a:prstGeom>
            <a:noFill/>
          </p:spPr>
          <p:txBody>
            <a:bodyPr wrap="none" rtlCol="0">
              <a:spAutoFit/>
            </a:bodyPr>
            <a:lstStyle/>
            <a:p>
              <a:r>
                <a:rPr lang="en-US" sz="1200" dirty="0"/>
                <a:t>0</a:t>
              </a:r>
            </a:p>
          </p:txBody>
        </p:sp>
        <p:sp>
          <p:nvSpPr>
            <p:cNvPr id="77" name="TextBox 76"/>
            <p:cNvSpPr txBox="1"/>
            <p:nvPr/>
          </p:nvSpPr>
          <p:spPr>
            <a:xfrm>
              <a:off x="2734490" y="5630883"/>
              <a:ext cx="198413" cy="979628"/>
            </a:xfrm>
            <a:prstGeom prst="rect">
              <a:avLst/>
            </a:prstGeom>
            <a:solidFill>
              <a:srgbClr val="FFFFFF"/>
            </a:solidFill>
          </p:spPr>
          <p:txBody>
            <a:bodyPr wrap="square" rtlCol="0">
              <a:spAutoFit/>
            </a:bodyPr>
            <a:lstStyle/>
            <a:p>
              <a:endParaRPr lang="en-US" dirty="0"/>
            </a:p>
          </p:txBody>
        </p:sp>
        <p:sp>
          <p:nvSpPr>
            <p:cNvPr id="78" name="TextBox 77"/>
            <p:cNvSpPr txBox="1"/>
            <p:nvPr/>
          </p:nvSpPr>
          <p:spPr>
            <a:xfrm>
              <a:off x="2679517" y="5580464"/>
              <a:ext cx="262662" cy="276999"/>
            </a:xfrm>
            <a:prstGeom prst="rect">
              <a:avLst/>
            </a:prstGeom>
            <a:noFill/>
          </p:spPr>
          <p:txBody>
            <a:bodyPr wrap="none" rtlCol="0">
              <a:spAutoFit/>
            </a:bodyPr>
            <a:lstStyle/>
            <a:p>
              <a:r>
                <a:rPr lang="en-US" sz="1200" dirty="0"/>
                <a:t>0</a:t>
              </a:r>
            </a:p>
          </p:txBody>
        </p:sp>
        <p:sp>
          <p:nvSpPr>
            <p:cNvPr id="79" name="TextBox 78"/>
            <p:cNvSpPr txBox="1"/>
            <p:nvPr/>
          </p:nvSpPr>
          <p:spPr>
            <a:xfrm>
              <a:off x="2681242" y="6073674"/>
              <a:ext cx="262662" cy="276999"/>
            </a:xfrm>
            <a:prstGeom prst="rect">
              <a:avLst/>
            </a:prstGeom>
            <a:noFill/>
          </p:spPr>
          <p:txBody>
            <a:bodyPr wrap="none" rtlCol="0">
              <a:spAutoFit/>
            </a:bodyPr>
            <a:lstStyle/>
            <a:p>
              <a:r>
                <a:rPr lang="en-US" sz="1200" dirty="0"/>
                <a:t>0</a:t>
              </a:r>
            </a:p>
          </p:txBody>
        </p:sp>
        <p:sp>
          <p:nvSpPr>
            <p:cNvPr id="80" name="TextBox 79"/>
            <p:cNvSpPr txBox="1"/>
            <p:nvPr/>
          </p:nvSpPr>
          <p:spPr>
            <a:xfrm>
              <a:off x="2679781" y="6342692"/>
              <a:ext cx="262662" cy="276999"/>
            </a:xfrm>
            <a:prstGeom prst="rect">
              <a:avLst/>
            </a:prstGeom>
            <a:noFill/>
          </p:spPr>
          <p:txBody>
            <a:bodyPr wrap="none" rtlCol="0">
              <a:spAutoFit/>
            </a:bodyPr>
            <a:lstStyle/>
            <a:p>
              <a:r>
                <a:rPr lang="en-US" sz="1200" dirty="0" smtClean="0"/>
                <a:t>1</a:t>
              </a:r>
              <a:endParaRPr lang="en-US" sz="1200" dirty="0"/>
            </a:p>
          </p:txBody>
        </p:sp>
        <p:sp>
          <p:nvSpPr>
            <p:cNvPr id="81" name="TextBox 80"/>
            <p:cNvSpPr txBox="1"/>
            <p:nvPr/>
          </p:nvSpPr>
          <p:spPr>
            <a:xfrm>
              <a:off x="2680193" y="5809687"/>
              <a:ext cx="262662" cy="276999"/>
            </a:xfrm>
            <a:prstGeom prst="rect">
              <a:avLst/>
            </a:prstGeom>
            <a:noFill/>
          </p:spPr>
          <p:txBody>
            <a:bodyPr wrap="none" rtlCol="0">
              <a:spAutoFit/>
            </a:bodyPr>
            <a:lstStyle/>
            <a:p>
              <a:r>
                <a:rPr lang="en-US" sz="1200" dirty="0" smtClean="0"/>
                <a:t>1</a:t>
              </a:r>
              <a:endParaRPr lang="en-US" sz="1200" dirty="0"/>
            </a:p>
          </p:txBody>
        </p:sp>
      </p:grpSp>
      <p:grpSp>
        <p:nvGrpSpPr>
          <p:cNvPr id="82" name="Group 81"/>
          <p:cNvGrpSpPr/>
          <p:nvPr/>
        </p:nvGrpSpPr>
        <p:grpSpPr>
          <a:xfrm>
            <a:off x="7214429" y="1602064"/>
            <a:ext cx="463878" cy="821268"/>
            <a:chOff x="2480026" y="5578739"/>
            <a:chExt cx="463878" cy="1041095"/>
          </a:xfrm>
        </p:grpSpPr>
        <p:sp>
          <p:nvSpPr>
            <p:cNvPr id="83" name="TextBox 82"/>
            <p:cNvSpPr txBox="1"/>
            <p:nvPr/>
          </p:nvSpPr>
          <p:spPr>
            <a:xfrm>
              <a:off x="2492677" y="5639009"/>
              <a:ext cx="198413" cy="979628"/>
            </a:xfrm>
            <a:prstGeom prst="rect">
              <a:avLst/>
            </a:prstGeom>
            <a:solidFill>
              <a:srgbClr val="FFFFFF"/>
            </a:solidFill>
          </p:spPr>
          <p:txBody>
            <a:bodyPr wrap="square" rtlCol="0">
              <a:spAutoFit/>
            </a:bodyPr>
            <a:lstStyle/>
            <a:p>
              <a:endParaRPr lang="en-US" dirty="0"/>
            </a:p>
          </p:txBody>
        </p:sp>
        <p:sp>
          <p:nvSpPr>
            <p:cNvPr id="84" name="TextBox 83"/>
            <p:cNvSpPr txBox="1"/>
            <p:nvPr/>
          </p:nvSpPr>
          <p:spPr>
            <a:xfrm>
              <a:off x="2480026" y="6069895"/>
              <a:ext cx="262662" cy="276999"/>
            </a:xfrm>
            <a:prstGeom prst="rect">
              <a:avLst/>
            </a:prstGeom>
            <a:noFill/>
          </p:spPr>
          <p:txBody>
            <a:bodyPr wrap="none" rtlCol="0">
              <a:spAutoFit/>
            </a:bodyPr>
            <a:lstStyle/>
            <a:p>
              <a:r>
                <a:rPr lang="en-US" sz="1200" dirty="0" smtClean="0"/>
                <a:t>1</a:t>
              </a:r>
              <a:endParaRPr lang="en-US" sz="1200" dirty="0"/>
            </a:p>
          </p:txBody>
        </p:sp>
        <p:sp>
          <p:nvSpPr>
            <p:cNvPr id="85" name="TextBox 84"/>
            <p:cNvSpPr txBox="1"/>
            <p:nvPr/>
          </p:nvSpPr>
          <p:spPr>
            <a:xfrm>
              <a:off x="2481751" y="6342835"/>
              <a:ext cx="262662" cy="276999"/>
            </a:xfrm>
            <a:prstGeom prst="rect">
              <a:avLst/>
            </a:prstGeom>
            <a:noFill/>
          </p:spPr>
          <p:txBody>
            <a:bodyPr wrap="none" rtlCol="0">
              <a:spAutoFit/>
            </a:bodyPr>
            <a:lstStyle/>
            <a:p>
              <a:r>
                <a:rPr lang="en-US" sz="1200" dirty="0" smtClean="0"/>
                <a:t>1</a:t>
              </a:r>
              <a:endParaRPr lang="en-US" sz="1200" dirty="0"/>
            </a:p>
          </p:txBody>
        </p:sp>
        <p:sp>
          <p:nvSpPr>
            <p:cNvPr id="86" name="TextBox 85"/>
            <p:cNvSpPr txBox="1"/>
            <p:nvPr/>
          </p:nvSpPr>
          <p:spPr>
            <a:xfrm>
              <a:off x="2482986" y="5808107"/>
              <a:ext cx="262662" cy="276999"/>
            </a:xfrm>
            <a:prstGeom prst="rect">
              <a:avLst/>
            </a:prstGeom>
            <a:noFill/>
          </p:spPr>
          <p:txBody>
            <a:bodyPr wrap="none" rtlCol="0">
              <a:spAutoFit/>
            </a:bodyPr>
            <a:lstStyle/>
            <a:p>
              <a:r>
                <a:rPr lang="en-US" sz="1200" dirty="0"/>
                <a:t>0</a:t>
              </a:r>
            </a:p>
          </p:txBody>
        </p:sp>
        <p:sp>
          <p:nvSpPr>
            <p:cNvPr id="87" name="TextBox 86"/>
            <p:cNvSpPr txBox="1"/>
            <p:nvPr/>
          </p:nvSpPr>
          <p:spPr>
            <a:xfrm>
              <a:off x="2484067" y="5578739"/>
              <a:ext cx="262662" cy="276999"/>
            </a:xfrm>
            <a:prstGeom prst="rect">
              <a:avLst/>
            </a:prstGeom>
            <a:noFill/>
          </p:spPr>
          <p:txBody>
            <a:bodyPr wrap="none" rtlCol="0">
              <a:spAutoFit/>
            </a:bodyPr>
            <a:lstStyle/>
            <a:p>
              <a:r>
                <a:rPr lang="en-US" sz="1200" dirty="0"/>
                <a:t>0</a:t>
              </a:r>
            </a:p>
          </p:txBody>
        </p:sp>
        <p:sp>
          <p:nvSpPr>
            <p:cNvPr id="88" name="TextBox 87"/>
            <p:cNvSpPr txBox="1"/>
            <p:nvPr/>
          </p:nvSpPr>
          <p:spPr>
            <a:xfrm>
              <a:off x="2734490" y="5630883"/>
              <a:ext cx="198413" cy="979628"/>
            </a:xfrm>
            <a:prstGeom prst="rect">
              <a:avLst/>
            </a:prstGeom>
            <a:solidFill>
              <a:srgbClr val="FFFFFF"/>
            </a:solidFill>
          </p:spPr>
          <p:txBody>
            <a:bodyPr wrap="square" rtlCol="0">
              <a:spAutoFit/>
            </a:bodyPr>
            <a:lstStyle/>
            <a:p>
              <a:endParaRPr lang="en-US" dirty="0"/>
            </a:p>
          </p:txBody>
        </p:sp>
        <p:sp>
          <p:nvSpPr>
            <p:cNvPr id="89" name="TextBox 88"/>
            <p:cNvSpPr txBox="1"/>
            <p:nvPr/>
          </p:nvSpPr>
          <p:spPr>
            <a:xfrm>
              <a:off x="2679517" y="5580464"/>
              <a:ext cx="262662" cy="276999"/>
            </a:xfrm>
            <a:prstGeom prst="rect">
              <a:avLst/>
            </a:prstGeom>
            <a:noFill/>
          </p:spPr>
          <p:txBody>
            <a:bodyPr wrap="none" rtlCol="0">
              <a:spAutoFit/>
            </a:bodyPr>
            <a:lstStyle/>
            <a:p>
              <a:r>
                <a:rPr lang="en-US" sz="1200" dirty="0"/>
                <a:t>0</a:t>
              </a:r>
            </a:p>
          </p:txBody>
        </p:sp>
        <p:sp>
          <p:nvSpPr>
            <p:cNvPr id="90" name="TextBox 89"/>
            <p:cNvSpPr txBox="1"/>
            <p:nvPr/>
          </p:nvSpPr>
          <p:spPr>
            <a:xfrm>
              <a:off x="2681242" y="6073674"/>
              <a:ext cx="262662" cy="276999"/>
            </a:xfrm>
            <a:prstGeom prst="rect">
              <a:avLst/>
            </a:prstGeom>
            <a:noFill/>
          </p:spPr>
          <p:txBody>
            <a:bodyPr wrap="none" rtlCol="0">
              <a:spAutoFit/>
            </a:bodyPr>
            <a:lstStyle/>
            <a:p>
              <a:r>
                <a:rPr lang="en-US" sz="1200" dirty="0"/>
                <a:t>0</a:t>
              </a:r>
            </a:p>
          </p:txBody>
        </p:sp>
        <p:sp>
          <p:nvSpPr>
            <p:cNvPr id="91" name="TextBox 90"/>
            <p:cNvSpPr txBox="1"/>
            <p:nvPr/>
          </p:nvSpPr>
          <p:spPr>
            <a:xfrm>
              <a:off x="2679781" y="6342692"/>
              <a:ext cx="262662" cy="276999"/>
            </a:xfrm>
            <a:prstGeom prst="rect">
              <a:avLst/>
            </a:prstGeom>
            <a:noFill/>
          </p:spPr>
          <p:txBody>
            <a:bodyPr wrap="none" rtlCol="0">
              <a:spAutoFit/>
            </a:bodyPr>
            <a:lstStyle/>
            <a:p>
              <a:r>
                <a:rPr lang="en-US" sz="1200" dirty="0" smtClean="0"/>
                <a:t>1</a:t>
              </a:r>
              <a:endParaRPr lang="en-US" sz="1200" dirty="0"/>
            </a:p>
          </p:txBody>
        </p:sp>
        <p:sp>
          <p:nvSpPr>
            <p:cNvPr id="92" name="TextBox 91"/>
            <p:cNvSpPr txBox="1"/>
            <p:nvPr/>
          </p:nvSpPr>
          <p:spPr>
            <a:xfrm>
              <a:off x="2680193" y="5809687"/>
              <a:ext cx="262662" cy="276999"/>
            </a:xfrm>
            <a:prstGeom prst="rect">
              <a:avLst/>
            </a:prstGeom>
            <a:noFill/>
          </p:spPr>
          <p:txBody>
            <a:bodyPr wrap="none" rtlCol="0">
              <a:spAutoFit/>
            </a:bodyPr>
            <a:lstStyle/>
            <a:p>
              <a:r>
                <a:rPr lang="en-US" sz="1200" dirty="0" smtClean="0"/>
                <a:t>1</a:t>
              </a:r>
              <a:endParaRPr lang="en-US" sz="1200" dirty="0"/>
            </a:p>
          </p:txBody>
        </p:sp>
      </p:grpSp>
      <p:grpSp>
        <p:nvGrpSpPr>
          <p:cNvPr id="93" name="Group 92"/>
          <p:cNvGrpSpPr/>
          <p:nvPr/>
        </p:nvGrpSpPr>
        <p:grpSpPr>
          <a:xfrm>
            <a:off x="2393667" y="5446562"/>
            <a:ext cx="463878" cy="1027190"/>
            <a:chOff x="2480026" y="5578739"/>
            <a:chExt cx="463878" cy="1041095"/>
          </a:xfrm>
        </p:grpSpPr>
        <p:sp>
          <p:nvSpPr>
            <p:cNvPr id="94" name="TextBox 93"/>
            <p:cNvSpPr txBox="1"/>
            <p:nvPr/>
          </p:nvSpPr>
          <p:spPr>
            <a:xfrm>
              <a:off x="2492677" y="5639009"/>
              <a:ext cx="198413" cy="979628"/>
            </a:xfrm>
            <a:prstGeom prst="rect">
              <a:avLst/>
            </a:prstGeom>
            <a:solidFill>
              <a:srgbClr val="FFFFFF"/>
            </a:solidFill>
          </p:spPr>
          <p:txBody>
            <a:bodyPr wrap="square" rtlCol="0">
              <a:spAutoFit/>
            </a:bodyPr>
            <a:lstStyle/>
            <a:p>
              <a:endParaRPr lang="en-US" dirty="0"/>
            </a:p>
          </p:txBody>
        </p:sp>
        <p:sp>
          <p:nvSpPr>
            <p:cNvPr id="95" name="TextBox 94"/>
            <p:cNvSpPr txBox="1"/>
            <p:nvPr/>
          </p:nvSpPr>
          <p:spPr>
            <a:xfrm>
              <a:off x="2480026" y="6069895"/>
              <a:ext cx="262662" cy="276999"/>
            </a:xfrm>
            <a:prstGeom prst="rect">
              <a:avLst/>
            </a:prstGeom>
            <a:noFill/>
          </p:spPr>
          <p:txBody>
            <a:bodyPr wrap="none" rtlCol="0">
              <a:spAutoFit/>
            </a:bodyPr>
            <a:lstStyle/>
            <a:p>
              <a:r>
                <a:rPr lang="en-US" sz="1200" dirty="0" smtClean="0"/>
                <a:t>1</a:t>
              </a:r>
              <a:endParaRPr lang="en-US" sz="1200" dirty="0"/>
            </a:p>
          </p:txBody>
        </p:sp>
        <p:sp>
          <p:nvSpPr>
            <p:cNvPr id="96" name="TextBox 95"/>
            <p:cNvSpPr txBox="1"/>
            <p:nvPr/>
          </p:nvSpPr>
          <p:spPr>
            <a:xfrm>
              <a:off x="2481751" y="6342835"/>
              <a:ext cx="262662" cy="276999"/>
            </a:xfrm>
            <a:prstGeom prst="rect">
              <a:avLst/>
            </a:prstGeom>
            <a:noFill/>
          </p:spPr>
          <p:txBody>
            <a:bodyPr wrap="none" rtlCol="0">
              <a:spAutoFit/>
            </a:bodyPr>
            <a:lstStyle/>
            <a:p>
              <a:r>
                <a:rPr lang="en-US" sz="1200" dirty="0" smtClean="0"/>
                <a:t>1</a:t>
              </a:r>
              <a:endParaRPr lang="en-US" sz="1200" dirty="0"/>
            </a:p>
          </p:txBody>
        </p:sp>
        <p:sp>
          <p:nvSpPr>
            <p:cNvPr id="97" name="TextBox 96"/>
            <p:cNvSpPr txBox="1"/>
            <p:nvPr/>
          </p:nvSpPr>
          <p:spPr>
            <a:xfrm>
              <a:off x="2482986" y="5808107"/>
              <a:ext cx="262662" cy="276999"/>
            </a:xfrm>
            <a:prstGeom prst="rect">
              <a:avLst/>
            </a:prstGeom>
            <a:noFill/>
          </p:spPr>
          <p:txBody>
            <a:bodyPr wrap="none" rtlCol="0">
              <a:spAutoFit/>
            </a:bodyPr>
            <a:lstStyle/>
            <a:p>
              <a:r>
                <a:rPr lang="en-US" sz="1200" dirty="0"/>
                <a:t>0</a:t>
              </a:r>
            </a:p>
          </p:txBody>
        </p:sp>
        <p:sp>
          <p:nvSpPr>
            <p:cNvPr id="98" name="TextBox 97"/>
            <p:cNvSpPr txBox="1"/>
            <p:nvPr/>
          </p:nvSpPr>
          <p:spPr>
            <a:xfrm>
              <a:off x="2484067" y="5578739"/>
              <a:ext cx="262662" cy="276999"/>
            </a:xfrm>
            <a:prstGeom prst="rect">
              <a:avLst/>
            </a:prstGeom>
            <a:noFill/>
          </p:spPr>
          <p:txBody>
            <a:bodyPr wrap="none" rtlCol="0">
              <a:spAutoFit/>
            </a:bodyPr>
            <a:lstStyle/>
            <a:p>
              <a:r>
                <a:rPr lang="en-US" sz="1200" dirty="0"/>
                <a:t>0</a:t>
              </a:r>
            </a:p>
          </p:txBody>
        </p:sp>
        <p:sp>
          <p:nvSpPr>
            <p:cNvPr id="99" name="TextBox 98"/>
            <p:cNvSpPr txBox="1"/>
            <p:nvPr/>
          </p:nvSpPr>
          <p:spPr>
            <a:xfrm>
              <a:off x="2734490" y="5630883"/>
              <a:ext cx="198413" cy="979628"/>
            </a:xfrm>
            <a:prstGeom prst="rect">
              <a:avLst/>
            </a:prstGeom>
            <a:solidFill>
              <a:srgbClr val="FFFFFF"/>
            </a:solidFill>
          </p:spPr>
          <p:txBody>
            <a:bodyPr wrap="square" rtlCol="0">
              <a:spAutoFit/>
            </a:bodyPr>
            <a:lstStyle/>
            <a:p>
              <a:endParaRPr lang="en-US" dirty="0"/>
            </a:p>
          </p:txBody>
        </p:sp>
        <p:sp>
          <p:nvSpPr>
            <p:cNvPr id="100" name="TextBox 99"/>
            <p:cNvSpPr txBox="1"/>
            <p:nvPr/>
          </p:nvSpPr>
          <p:spPr>
            <a:xfrm>
              <a:off x="2679517" y="5580464"/>
              <a:ext cx="262662" cy="276999"/>
            </a:xfrm>
            <a:prstGeom prst="rect">
              <a:avLst/>
            </a:prstGeom>
            <a:noFill/>
          </p:spPr>
          <p:txBody>
            <a:bodyPr wrap="none" rtlCol="0">
              <a:spAutoFit/>
            </a:bodyPr>
            <a:lstStyle/>
            <a:p>
              <a:r>
                <a:rPr lang="en-US" sz="1200" dirty="0"/>
                <a:t>0</a:t>
              </a:r>
            </a:p>
          </p:txBody>
        </p:sp>
        <p:sp>
          <p:nvSpPr>
            <p:cNvPr id="101" name="TextBox 100"/>
            <p:cNvSpPr txBox="1"/>
            <p:nvPr/>
          </p:nvSpPr>
          <p:spPr>
            <a:xfrm>
              <a:off x="2681242" y="6073674"/>
              <a:ext cx="262662" cy="276999"/>
            </a:xfrm>
            <a:prstGeom prst="rect">
              <a:avLst/>
            </a:prstGeom>
            <a:noFill/>
          </p:spPr>
          <p:txBody>
            <a:bodyPr wrap="none" rtlCol="0">
              <a:spAutoFit/>
            </a:bodyPr>
            <a:lstStyle/>
            <a:p>
              <a:r>
                <a:rPr lang="en-US" sz="1200" dirty="0"/>
                <a:t>0</a:t>
              </a:r>
            </a:p>
          </p:txBody>
        </p:sp>
        <p:sp>
          <p:nvSpPr>
            <p:cNvPr id="102" name="TextBox 101"/>
            <p:cNvSpPr txBox="1"/>
            <p:nvPr/>
          </p:nvSpPr>
          <p:spPr>
            <a:xfrm>
              <a:off x="2679781" y="6342692"/>
              <a:ext cx="262662" cy="276999"/>
            </a:xfrm>
            <a:prstGeom prst="rect">
              <a:avLst/>
            </a:prstGeom>
            <a:noFill/>
          </p:spPr>
          <p:txBody>
            <a:bodyPr wrap="none" rtlCol="0">
              <a:spAutoFit/>
            </a:bodyPr>
            <a:lstStyle/>
            <a:p>
              <a:r>
                <a:rPr lang="en-US" sz="1200" dirty="0" smtClean="0"/>
                <a:t>1</a:t>
              </a:r>
              <a:endParaRPr lang="en-US" sz="1200" dirty="0"/>
            </a:p>
          </p:txBody>
        </p:sp>
        <p:sp>
          <p:nvSpPr>
            <p:cNvPr id="103" name="TextBox 102"/>
            <p:cNvSpPr txBox="1"/>
            <p:nvPr/>
          </p:nvSpPr>
          <p:spPr>
            <a:xfrm>
              <a:off x="2680193" y="5809687"/>
              <a:ext cx="262662" cy="276999"/>
            </a:xfrm>
            <a:prstGeom prst="rect">
              <a:avLst/>
            </a:prstGeom>
            <a:noFill/>
          </p:spPr>
          <p:txBody>
            <a:bodyPr wrap="none" rtlCol="0">
              <a:spAutoFit/>
            </a:bodyPr>
            <a:lstStyle/>
            <a:p>
              <a:r>
                <a:rPr lang="en-US" sz="1200" dirty="0" smtClean="0"/>
                <a:t>1</a:t>
              </a:r>
              <a:endParaRPr lang="en-US" sz="1200" dirty="0"/>
            </a:p>
          </p:txBody>
        </p:sp>
      </p:grpSp>
      <p:grpSp>
        <p:nvGrpSpPr>
          <p:cNvPr id="104" name="Group 103"/>
          <p:cNvGrpSpPr/>
          <p:nvPr/>
        </p:nvGrpSpPr>
        <p:grpSpPr>
          <a:xfrm>
            <a:off x="7181981" y="3506393"/>
            <a:ext cx="463878" cy="917398"/>
            <a:chOff x="2480026" y="5578739"/>
            <a:chExt cx="463878" cy="1041095"/>
          </a:xfrm>
        </p:grpSpPr>
        <p:sp>
          <p:nvSpPr>
            <p:cNvPr id="105" name="TextBox 104"/>
            <p:cNvSpPr txBox="1"/>
            <p:nvPr/>
          </p:nvSpPr>
          <p:spPr>
            <a:xfrm>
              <a:off x="2492677" y="5639009"/>
              <a:ext cx="198413" cy="979628"/>
            </a:xfrm>
            <a:prstGeom prst="rect">
              <a:avLst/>
            </a:prstGeom>
            <a:solidFill>
              <a:srgbClr val="FFFFFF"/>
            </a:solidFill>
          </p:spPr>
          <p:txBody>
            <a:bodyPr wrap="square" rtlCol="0">
              <a:spAutoFit/>
            </a:bodyPr>
            <a:lstStyle/>
            <a:p>
              <a:endParaRPr lang="en-US" dirty="0"/>
            </a:p>
          </p:txBody>
        </p:sp>
        <p:sp>
          <p:nvSpPr>
            <p:cNvPr id="106" name="TextBox 105"/>
            <p:cNvSpPr txBox="1"/>
            <p:nvPr/>
          </p:nvSpPr>
          <p:spPr>
            <a:xfrm>
              <a:off x="2480026" y="6069895"/>
              <a:ext cx="262662" cy="276999"/>
            </a:xfrm>
            <a:prstGeom prst="rect">
              <a:avLst/>
            </a:prstGeom>
            <a:noFill/>
          </p:spPr>
          <p:txBody>
            <a:bodyPr wrap="none" rtlCol="0">
              <a:spAutoFit/>
            </a:bodyPr>
            <a:lstStyle/>
            <a:p>
              <a:r>
                <a:rPr lang="en-US" sz="1200" dirty="0" smtClean="0"/>
                <a:t>1</a:t>
              </a:r>
              <a:endParaRPr lang="en-US" sz="1200" dirty="0"/>
            </a:p>
          </p:txBody>
        </p:sp>
        <p:sp>
          <p:nvSpPr>
            <p:cNvPr id="107" name="TextBox 106"/>
            <p:cNvSpPr txBox="1"/>
            <p:nvPr/>
          </p:nvSpPr>
          <p:spPr>
            <a:xfrm>
              <a:off x="2481751" y="6342835"/>
              <a:ext cx="262662" cy="276999"/>
            </a:xfrm>
            <a:prstGeom prst="rect">
              <a:avLst/>
            </a:prstGeom>
            <a:noFill/>
          </p:spPr>
          <p:txBody>
            <a:bodyPr wrap="none" rtlCol="0">
              <a:spAutoFit/>
            </a:bodyPr>
            <a:lstStyle/>
            <a:p>
              <a:r>
                <a:rPr lang="en-US" sz="1200" dirty="0" smtClean="0"/>
                <a:t>1</a:t>
              </a:r>
              <a:endParaRPr lang="en-US" sz="1200" dirty="0"/>
            </a:p>
          </p:txBody>
        </p:sp>
        <p:sp>
          <p:nvSpPr>
            <p:cNvPr id="108" name="TextBox 107"/>
            <p:cNvSpPr txBox="1"/>
            <p:nvPr/>
          </p:nvSpPr>
          <p:spPr>
            <a:xfrm>
              <a:off x="2482986" y="5808107"/>
              <a:ext cx="262662" cy="276999"/>
            </a:xfrm>
            <a:prstGeom prst="rect">
              <a:avLst/>
            </a:prstGeom>
            <a:noFill/>
          </p:spPr>
          <p:txBody>
            <a:bodyPr wrap="none" rtlCol="0">
              <a:spAutoFit/>
            </a:bodyPr>
            <a:lstStyle/>
            <a:p>
              <a:r>
                <a:rPr lang="en-US" sz="1200" dirty="0"/>
                <a:t>0</a:t>
              </a:r>
            </a:p>
          </p:txBody>
        </p:sp>
        <p:sp>
          <p:nvSpPr>
            <p:cNvPr id="109" name="TextBox 108"/>
            <p:cNvSpPr txBox="1"/>
            <p:nvPr/>
          </p:nvSpPr>
          <p:spPr>
            <a:xfrm>
              <a:off x="2484067" y="5578739"/>
              <a:ext cx="262662" cy="276999"/>
            </a:xfrm>
            <a:prstGeom prst="rect">
              <a:avLst/>
            </a:prstGeom>
            <a:noFill/>
          </p:spPr>
          <p:txBody>
            <a:bodyPr wrap="none" rtlCol="0">
              <a:spAutoFit/>
            </a:bodyPr>
            <a:lstStyle/>
            <a:p>
              <a:r>
                <a:rPr lang="en-US" sz="1200" dirty="0"/>
                <a:t>0</a:t>
              </a:r>
            </a:p>
          </p:txBody>
        </p:sp>
        <p:sp>
          <p:nvSpPr>
            <p:cNvPr id="110" name="TextBox 109"/>
            <p:cNvSpPr txBox="1"/>
            <p:nvPr/>
          </p:nvSpPr>
          <p:spPr>
            <a:xfrm>
              <a:off x="2734490" y="5630883"/>
              <a:ext cx="198413" cy="979628"/>
            </a:xfrm>
            <a:prstGeom prst="rect">
              <a:avLst/>
            </a:prstGeom>
            <a:solidFill>
              <a:srgbClr val="FFFFFF"/>
            </a:solidFill>
          </p:spPr>
          <p:txBody>
            <a:bodyPr wrap="square" rtlCol="0">
              <a:spAutoFit/>
            </a:bodyPr>
            <a:lstStyle/>
            <a:p>
              <a:endParaRPr lang="en-US" dirty="0"/>
            </a:p>
          </p:txBody>
        </p:sp>
        <p:sp>
          <p:nvSpPr>
            <p:cNvPr id="111" name="TextBox 110"/>
            <p:cNvSpPr txBox="1"/>
            <p:nvPr/>
          </p:nvSpPr>
          <p:spPr>
            <a:xfrm>
              <a:off x="2679517" y="5580464"/>
              <a:ext cx="262662" cy="276999"/>
            </a:xfrm>
            <a:prstGeom prst="rect">
              <a:avLst/>
            </a:prstGeom>
            <a:noFill/>
          </p:spPr>
          <p:txBody>
            <a:bodyPr wrap="none" rtlCol="0">
              <a:spAutoFit/>
            </a:bodyPr>
            <a:lstStyle/>
            <a:p>
              <a:r>
                <a:rPr lang="en-US" sz="1200" dirty="0"/>
                <a:t>0</a:t>
              </a:r>
            </a:p>
          </p:txBody>
        </p:sp>
        <p:sp>
          <p:nvSpPr>
            <p:cNvPr id="112" name="TextBox 111"/>
            <p:cNvSpPr txBox="1"/>
            <p:nvPr/>
          </p:nvSpPr>
          <p:spPr>
            <a:xfrm>
              <a:off x="2681242" y="6073674"/>
              <a:ext cx="262662" cy="276999"/>
            </a:xfrm>
            <a:prstGeom prst="rect">
              <a:avLst/>
            </a:prstGeom>
            <a:noFill/>
          </p:spPr>
          <p:txBody>
            <a:bodyPr wrap="none" rtlCol="0">
              <a:spAutoFit/>
            </a:bodyPr>
            <a:lstStyle/>
            <a:p>
              <a:r>
                <a:rPr lang="en-US" sz="1200" dirty="0"/>
                <a:t>0</a:t>
              </a:r>
            </a:p>
          </p:txBody>
        </p:sp>
        <p:sp>
          <p:nvSpPr>
            <p:cNvPr id="113" name="TextBox 112"/>
            <p:cNvSpPr txBox="1"/>
            <p:nvPr/>
          </p:nvSpPr>
          <p:spPr>
            <a:xfrm>
              <a:off x="2679781" y="6342692"/>
              <a:ext cx="262662" cy="276999"/>
            </a:xfrm>
            <a:prstGeom prst="rect">
              <a:avLst/>
            </a:prstGeom>
            <a:noFill/>
          </p:spPr>
          <p:txBody>
            <a:bodyPr wrap="none" rtlCol="0">
              <a:spAutoFit/>
            </a:bodyPr>
            <a:lstStyle/>
            <a:p>
              <a:r>
                <a:rPr lang="en-US" sz="1200" dirty="0" smtClean="0"/>
                <a:t>1</a:t>
              </a:r>
              <a:endParaRPr lang="en-US" sz="1200" dirty="0"/>
            </a:p>
          </p:txBody>
        </p:sp>
        <p:sp>
          <p:nvSpPr>
            <p:cNvPr id="114" name="TextBox 113"/>
            <p:cNvSpPr txBox="1"/>
            <p:nvPr/>
          </p:nvSpPr>
          <p:spPr>
            <a:xfrm>
              <a:off x="2680193" y="5809687"/>
              <a:ext cx="262662" cy="276999"/>
            </a:xfrm>
            <a:prstGeom prst="rect">
              <a:avLst/>
            </a:prstGeom>
            <a:noFill/>
          </p:spPr>
          <p:txBody>
            <a:bodyPr wrap="none" rtlCol="0">
              <a:spAutoFit/>
            </a:bodyPr>
            <a:lstStyle/>
            <a:p>
              <a:r>
                <a:rPr lang="en-US" sz="1200" dirty="0" smtClean="0"/>
                <a:t>1</a:t>
              </a:r>
              <a:endParaRPr lang="en-US" sz="1200" dirty="0"/>
            </a:p>
          </p:txBody>
        </p:sp>
      </p:grpSp>
      <p:pic>
        <p:nvPicPr>
          <p:cNvPr id="26" name="Picture 25" descr="Screen Shot 2016-01-12 at 10.13.16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03640" y="3455803"/>
            <a:ext cx="2649383" cy="994940"/>
          </a:xfrm>
          <a:prstGeom prst="rect">
            <a:avLst/>
          </a:prstGeom>
        </p:spPr>
      </p:pic>
      <p:grpSp>
        <p:nvGrpSpPr>
          <p:cNvPr id="115" name="Group 114"/>
          <p:cNvGrpSpPr/>
          <p:nvPr/>
        </p:nvGrpSpPr>
        <p:grpSpPr>
          <a:xfrm>
            <a:off x="7158977" y="5393449"/>
            <a:ext cx="463878" cy="958517"/>
            <a:chOff x="2480026" y="5578739"/>
            <a:chExt cx="463878" cy="1041095"/>
          </a:xfrm>
        </p:grpSpPr>
        <p:sp>
          <p:nvSpPr>
            <p:cNvPr id="116" name="TextBox 115"/>
            <p:cNvSpPr txBox="1"/>
            <p:nvPr/>
          </p:nvSpPr>
          <p:spPr>
            <a:xfrm>
              <a:off x="2492677" y="5639009"/>
              <a:ext cx="198413" cy="979628"/>
            </a:xfrm>
            <a:prstGeom prst="rect">
              <a:avLst/>
            </a:prstGeom>
            <a:solidFill>
              <a:srgbClr val="FFFFFF"/>
            </a:solidFill>
          </p:spPr>
          <p:txBody>
            <a:bodyPr wrap="square" rtlCol="0">
              <a:spAutoFit/>
            </a:bodyPr>
            <a:lstStyle/>
            <a:p>
              <a:endParaRPr lang="en-US" dirty="0"/>
            </a:p>
          </p:txBody>
        </p:sp>
        <p:sp>
          <p:nvSpPr>
            <p:cNvPr id="117" name="TextBox 116"/>
            <p:cNvSpPr txBox="1"/>
            <p:nvPr/>
          </p:nvSpPr>
          <p:spPr>
            <a:xfrm>
              <a:off x="2480026" y="6069895"/>
              <a:ext cx="262662" cy="276999"/>
            </a:xfrm>
            <a:prstGeom prst="rect">
              <a:avLst/>
            </a:prstGeom>
            <a:noFill/>
          </p:spPr>
          <p:txBody>
            <a:bodyPr wrap="none" rtlCol="0">
              <a:spAutoFit/>
            </a:bodyPr>
            <a:lstStyle/>
            <a:p>
              <a:r>
                <a:rPr lang="en-US" sz="1200" dirty="0" smtClean="0"/>
                <a:t>1</a:t>
              </a:r>
              <a:endParaRPr lang="en-US" sz="1200" dirty="0"/>
            </a:p>
          </p:txBody>
        </p:sp>
        <p:sp>
          <p:nvSpPr>
            <p:cNvPr id="118" name="TextBox 117"/>
            <p:cNvSpPr txBox="1"/>
            <p:nvPr/>
          </p:nvSpPr>
          <p:spPr>
            <a:xfrm>
              <a:off x="2481751" y="6342835"/>
              <a:ext cx="262662" cy="276999"/>
            </a:xfrm>
            <a:prstGeom prst="rect">
              <a:avLst/>
            </a:prstGeom>
            <a:noFill/>
          </p:spPr>
          <p:txBody>
            <a:bodyPr wrap="none" rtlCol="0">
              <a:spAutoFit/>
            </a:bodyPr>
            <a:lstStyle/>
            <a:p>
              <a:r>
                <a:rPr lang="en-US" sz="1200" dirty="0" smtClean="0"/>
                <a:t>1</a:t>
              </a:r>
              <a:endParaRPr lang="en-US" sz="1200" dirty="0"/>
            </a:p>
          </p:txBody>
        </p:sp>
        <p:sp>
          <p:nvSpPr>
            <p:cNvPr id="119" name="TextBox 118"/>
            <p:cNvSpPr txBox="1"/>
            <p:nvPr/>
          </p:nvSpPr>
          <p:spPr>
            <a:xfrm>
              <a:off x="2482986" y="5808107"/>
              <a:ext cx="262662" cy="276999"/>
            </a:xfrm>
            <a:prstGeom prst="rect">
              <a:avLst/>
            </a:prstGeom>
            <a:noFill/>
          </p:spPr>
          <p:txBody>
            <a:bodyPr wrap="none" rtlCol="0">
              <a:spAutoFit/>
            </a:bodyPr>
            <a:lstStyle/>
            <a:p>
              <a:r>
                <a:rPr lang="en-US" sz="1200" dirty="0"/>
                <a:t>0</a:t>
              </a:r>
            </a:p>
          </p:txBody>
        </p:sp>
        <p:sp>
          <p:nvSpPr>
            <p:cNvPr id="120" name="TextBox 119"/>
            <p:cNvSpPr txBox="1"/>
            <p:nvPr/>
          </p:nvSpPr>
          <p:spPr>
            <a:xfrm>
              <a:off x="2484067" y="5578739"/>
              <a:ext cx="262662" cy="276999"/>
            </a:xfrm>
            <a:prstGeom prst="rect">
              <a:avLst/>
            </a:prstGeom>
            <a:noFill/>
          </p:spPr>
          <p:txBody>
            <a:bodyPr wrap="none" rtlCol="0">
              <a:spAutoFit/>
            </a:bodyPr>
            <a:lstStyle/>
            <a:p>
              <a:r>
                <a:rPr lang="en-US" sz="1200" dirty="0"/>
                <a:t>0</a:t>
              </a:r>
            </a:p>
          </p:txBody>
        </p:sp>
        <p:sp>
          <p:nvSpPr>
            <p:cNvPr id="121" name="TextBox 120"/>
            <p:cNvSpPr txBox="1"/>
            <p:nvPr/>
          </p:nvSpPr>
          <p:spPr>
            <a:xfrm>
              <a:off x="2734490" y="5630883"/>
              <a:ext cx="198413" cy="979628"/>
            </a:xfrm>
            <a:prstGeom prst="rect">
              <a:avLst/>
            </a:prstGeom>
            <a:solidFill>
              <a:srgbClr val="FFFFFF"/>
            </a:solidFill>
          </p:spPr>
          <p:txBody>
            <a:bodyPr wrap="square" rtlCol="0">
              <a:spAutoFit/>
            </a:bodyPr>
            <a:lstStyle/>
            <a:p>
              <a:endParaRPr lang="en-US" dirty="0"/>
            </a:p>
          </p:txBody>
        </p:sp>
        <p:sp>
          <p:nvSpPr>
            <p:cNvPr id="122" name="TextBox 121"/>
            <p:cNvSpPr txBox="1"/>
            <p:nvPr/>
          </p:nvSpPr>
          <p:spPr>
            <a:xfrm>
              <a:off x="2679517" y="5580464"/>
              <a:ext cx="262662" cy="276999"/>
            </a:xfrm>
            <a:prstGeom prst="rect">
              <a:avLst/>
            </a:prstGeom>
            <a:noFill/>
          </p:spPr>
          <p:txBody>
            <a:bodyPr wrap="none" rtlCol="0">
              <a:spAutoFit/>
            </a:bodyPr>
            <a:lstStyle/>
            <a:p>
              <a:r>
                <a:rPr lang="en-US" sz="1200" dirty="0"/>
                <a:t>0</a:t>
              </a:r>
            </a:p>
          </p:txBody>
        </p:sp>
        <p:sp>
          <p:nvSpPr>
            <p:cNvPr id="153" name="TextBox 152"/>
            <p:cNvSpPr txBox="1"/>
            <p:nvPr/>
          </p:nvSpPr>
          <p:spPr>
            <a:xfrm>
              <a:off x="2681242" y="6073674"/>
              <a:ext cx="262662" cy="276999"/>
            </a:xfrm>
            <a:prstGeom prst="rect">
              <a:avLst/>
            </a:prstGeom>
            <a:noFill/>
          </p:spPr>
          <p:txBody>
            <a:bodyPr wrap="none" rtlCol="0">
              <a:spAutoFit/>
            </a:bodyPr>
            <a:lstStyle/>
            <a:p>
              <a:r>
                <a:rPr lang="en-US" sz="1200" dirty="0"/>
                <a:t>0</a:t>
              </a:r>
            </a:p>
          </p:txBody>
        </p:sp>
        <p:sp>
          <p:nvSpPr>
            <p:cNvPr id="154" name="TextBox 153"/>
            <p:cNvSpPr txBox="1"/>
            <p:nvPr/>
          </p:nvSpPr>
          <p:spPr>
            <a:xfrm>
              <a:off x="2679781" y="6342692"/>
              <a:ext cx="262662" cy="276999"/>
            </a:xfrm>
            <a:prstGeom prst="rect">
              <a:avLst/>
            </a:prstGeom>
            <a:noFill/>
          </p:spPr>
          <p:txBody>
            <a:bodyPr wrap="none" rtlCol="0">
              <a:spAutoFit/>
            </a:bodyPr>
            <a:lstStyle/>
            <a:p>
              <a:r>
                <a:rPr lang="en-US" sz="1200" dirty="0" smtClean="0"/>
                <a:t>1</a:t>
              </a:r>
              <a:endParaRPr lang="en-US" sz="1200" dirty="0"/>
            </a:p>
          </p:txBody>
        </p:sp>
        <p:sp>
          <p:nvSpPr>
            <p:cNvPr id="155" name="TextBox 154"/>
            <p:cNvSpPr txBox="1"/>
            <p:nvPr/>
          </p:nvSpPr>
          <p:spPr>
            <a:xfrm>
              <a:off x="2680193" y="5809687"/>
              <a:ext cx="262662" cy="276999"/>
            </a:xfrm>
            <a:prstGeom prst="rect">
              <a:avLst/>
            </a:prstGeom>
            <a:noFill/>
          </p:spPr>
          <p:txBody>
            <a:bodyPr wrap="none" rtlCol="0">
              <a:spAutoFit/>
            </a:bodyPr>
            <a:lstStyle/>
            <a:p>
              <a:r>
                <a:rPr lang="en-US" sz="1200" dirty="0" smtClean="0"/>
                <a:t>1</a:t>
              </a:r>
              <a:endParaRPr lang="en-US" sz="1200" dirty="0"/>
            </a:p>
          </p:txBody>
        </p:sp>
      </p:grpSp>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9478" y="5393449"/>
            <a:ext cx="2657410" cy="1050500"/>
          </a:xfrm>
          <a:prstGeom prst="rect">
            <a:avLst/>
          </a:prstGeom>
        </p:spPr>
      </p:pic>
      <p:sp>
        <p:nvSpPr>
          <p:cNvPr id="33" name="Rectangle 32"/>
          <p:cNvSpPr/>
          <p:nvPr/>
        </p:nvSpPr>
        <p:spPr>
          <a:xfrm>
            <a:off x="4597792" y="5082435"/>
            <a:ext cx="4489298" cy="1703604"/>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98004" y="3138288"/>
            <a:ext cx="4489298" cy="1703604"/>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879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Gardner, Cantor and Collins, 2000</a:t>
            </a:r>
            <a:endParaRPr lang="en-US" dirty="0"/>
          </a:p>
        </p:txBody>
      </p:sp>
      <p:pic>
        <p:nvPicPr>
          <p:cNvPr id="4" name="Picture 3"/>
          <p:cNvPicPr>
            <a:picLocks noChangeAspect="1"/>
          </p:cNvPicPr>
          <p:nvPr/>
        </p:nvPicPr>
        <p:blipFill>
          <a:blip r:embed="rId2"/>
          <a:stretch>
            <a:fillRect/>
          </a:stretch>
        </p:blipFill>
        <p:spPr>
          <a:xfrm>
            <a:off x="466402" y="1244663"/>
            <a:ext cx="4864588" cy="1801986"/>
          </a:xfrm>
          <a:prstGeom prst="rect">
            <a:avLst/>
          </a:prstGeom>
        </p:spPr>
      </p:pic>
      <p:pic>
        <p:nvPicPr>
          <p:cNvPr id="5" name="Picture 4"/>
          <p:cNvPicPr>
            <a:picLocks noChangeAspect="1"/>
          </p:cNvPicPr>
          <p:nvPr/>
        </p:nvPicPr>
        <p:blipFill>
          <a:blip r:embed="rId3"/>
          <a:stretch>
            <a:fillRect/>
          </a:stretch>
        </p:blipFill>
        <p:spPr>
          <a:xfrm>
            <a:off x="872546" y="2983536"/>
            <a:ext cx="1761761" cy="1360471"/>
          </a:xfrm>
          <a:prstGeom prst="rect">
            <a:avLst/>
          </a:prstGeom>
        </p:spPr>
      </p:pic>
      <p:pic>
        <p:nvPicPr>
          <p:cNvPr id="7" name="Picture 6"/>
          <p:cNvPicPr>
            <a:picLocks noChangeAspect="1"/>
          </p:cNvPicPr>
          <p:nvPr/>
        </p:nvPicPr>
        <p:blipFill>
          <a:blip r:embed="rId4"/>
          <a:stretch>
            <a:fillRect/>
          </a:stretch>
        </p:blipFill>
        <p:spPr>
          <a:xfrm>
            <a:off x="591353" y="4339496"/>
            <a:ext cx="2249554" cy="2404696"/>
          </a:xfrm>
          <a:prstGeom prst="rect">
            <a:avLst/>
          </a:prstGeom>
        </p:spPr>
      </p:pic>
      <p:pic>
        <p:nvPicPr>
          <p:cNvPr id="8" name="Picture 7"/>
          <p:cNvPicPr>
            <a:picLocks noChangeAspect="1"/>
          </p:cNvPicPr>
          <p:nvPr/>
        </p:nvPicPr>
        <p:blipFill>
          <a:blip r:embed="rId5"/>
          <a:stretch>
            <a:fillRect/>
          </a:stretch>
        </p:blipFill>
        <p:spPr>
          <a:xfrm>
            <a:off x="5490145" y="1356997"/>
            <a:ext cx="2622268" cy="2012609"/>
          </a:xfrm>
          <a:prstGeom prst="rect">
            <a:avLst/>
          </a:prstGeom>
        </p:spPr>
      </p:pic>
      <p:pic>
        <p:nvPicPr>
          <p:cNvPr id="9" name="Picture 8"/>
          <p:cNvPicPr>
            <a:picLocks noChangeAspect="1"/>
          </p:cNvPicPr>
          <p:nvPr/>
        </p:nvPicPr>
        <p:blipFill>
          <a:blip r:embed="rId6"/>
          <a:stretch>
            <a:fillRect/>
          </a:stretch>
        </p:blipFill>
        <p:spPr>
          <a:xfrm>
            <a:off x="3653692" y="3663771"/>
            <a:ext cx="4861658" cy="2862187"/>
          </a:xfrm>
          <a:prstGeom prst="rect">
            <a:avLst/>
          </a:prstGeom>
        </p:spPr>
      </p:pic>
    </p:spTree>
    <p:extLst>
      <p:ext uri="{BB962C8B-B14F-4D97-AF65-F5344CB8AC3E}">
        <p14:creationId xmlns:p14="http://schemas.microsoft.com/office/powerpoint/2010/main" val="15736732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481" y="-203696"/>
            <a:ext cx="8229600" cy="1143000"/>
          </a:xfrm>
        </p:spPr>
        <p:txBody>
          <a:bodyPr/>
          <a:lstStyle/>
          <a:p>
            <a:r>
              <a:rPr lang="en-US" dirty="0" smtClean="0"/>
              <a:t>Performance Variation of Circuits</a:t>
            </a:r>
            <a:endParaRPr lang="en-US" dirty="0"/>
          </a:p>
        </p:txBody>
      </p:sp>
      <p:pic>
        <p:nvPicPr>
          <p:cNvPr id="4" name="Picture 3" descr="XORVariant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39" y="623455"/>
            <a:ext cx="5929785" cy="6234545"/>
          </a:xfrm>
          <a:prstGeom prst="rect">
            <a:avLst/>
          </a:prstGeom>
        </p:spPr>
      </p:pic>
      <p:pic>
        <p:nvPicPr>
          <p:cNvPr id="6" name="Picture 5"/>
          <p:cNvPicPr>
            <a:picLocks noChangeAspect="1"/>
          </p:cNvPicPr>
          <p:nvPr/>
        </p:nvPicPr>
        <p:blipFill rotWithShape="1">
          <a:blip r:embed="rId4">
            <a:lum/>
            <a:alphaModFix/>
          </a:blip>
          <a:srcRect r="47724"/>
          <a:stretch/>
        </p:blipFill>
        <p:spPr>
          <a:xfrm>
            <a:off x="6699501" y="1274018"/>
            <a:ext cx="1987299" cy="2122560"/>
          </a:xfrm>
          <a:prstGeom prst="rect">
            <a:avLst/>
          </a:prstGeom>
          <a:noFill/>
          <a:ln>
            <a:noFill/>
          </a:ln>
        </p:spPr>
      </p:pic>
      <p:pic>
        <p:nvPicPr>
          <p:cNvPr id="7" name="Picture 6"/>
          <p:cNvPicPr>
            <a:picLocks noChangeAspect="1"/>
          </p:cNvPicPr>
          <p:nvPr/>
        </p:nvPicPr>
        <p:blipFill rotWithShape="1">
          <a:blip r:embed="rId4">
            <a:lum/>
            <a:alphaModFix/>
          </a:blip>
          <a:srcRect l="50269"/>
          <a:stretch/>
        </p:blipFill>
        <p:spPr>
          <a:xfrm>
            <a:off x="6747858" y="3627451"/>
            <a:ext cx="1890584" cy="2122560"/>
          </a:xfrm>
          <a:prstGeom prst="rect">
            <a:avLst/>
          </a:prstGeom>
          <a:noFill/>
          <a:ln>
            <a:noFill/>
          </a:ln>
        </p:spPr>
      </p:pic>
      <p:sp>
        <p:nvSpPr>
          <p:cNvPr id="3" name="TextBox 2"/>
          <p:cNvSpPr txBox="1"/>
          <p:nvPr/>
        </p:nvSpPr>
        <p:spPr>
          <a:xfrm>
            <a:off x="4720281" y="6211669"/>
            <a:ext cx="4262898" cy="646331"/>
          </a:xfrm>
          <a:prstGeom prst="rect">
            <a:avLst/>
          </a:prstGeom>
          <a:noFill/>
        </p:spPr>
        <p:txBody>
          <a:bodyPr wrap="none" rtlCol="0">
            <a:spAutoFit/>
          </a:bodyPr>
          <a:lstStyle/>
          <a:p>
            <a:r>
              <a:rPr lang="en-US" dirty="0" smtClean="0"/>
              <a:t>William </a:t>
            </a:r>
            <a:r>
              <a:rPr lang="en-US" dirty="0" err="1" smtClean="0"/>
              <a:t>Voje</a:t>
            </a:r>
            <a:r>
              <a:rPr lang="en-US" dirty="0" smtClean="0"/>
              <a:t>, James Carothers, in progress. </a:t>
            </a:r>
          </a:p>
          <a:p>
            <a:r>
              <a:rPr lang="en-US" dirty="0" smtClean="0"/>
              <a:t>Similar to </a:t>
            </a:r>
            <a:r>
              <a:rPr lang="en-US" dirty="0" err="1" smtClean="0"/>
              <a:t>Nilssen</a:t>
            </a:r>
            <a:r>
              <a:rPr lang="en-US" dirty="0" smtClean="0"/>
              <a:t> et al</a:t>
            </a:r>
            <a:endParaRPr lang="en-US" dirty="0"/>
          </a:p>
        </p:txBody>
      </p:sp>
    </p:spTree>
    <p:extLst>
      <p:ext uri="{BB962C8B-B14F-4D97-AF65-F5344CB8AC3E}">
        <p14:creationId xmlns:p14="http://schemas.microsoft.com/office/powerpoint/2010/main" val="14024962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Repression Cascades</a:t>
            </a:r>
            <a:endParaRPr lang="en-US" dirty="0"/>
          </a:p>
        </p:txBody>
      </p:sp>
      <p:pic>
        <p:nvPicPr>
          <p:cNvPr id="4" name="Picture 3" descr="StaticCascas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374" y="1909831"/>
            <a:ext cx="7056451" cy="3599812"/>
          </a:xfrm>
          <a:prstGeom prst="rect">
            <a:avLst/>
          </a:prstGeom>
        </p:spPr>
      </p:pic>
      <p:pic>
        <p:nvPicPr>
          <p:cNvPr id="5" name="Picture 4" descr="Inverte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778" y="2314895"/>
            <a:ext cx="3315231" cy="1134158"/>
          </a:xfrm>
          <a:prstGeom prst="rect">
            <a:avLst/>
          </a:prstGeom>
        </p:spPr>
      </p:pic>
      <p:sp>
        <p:nvSpPr>
          <p:cNvPr id="3" name="TextBox 2"/>
          <p:cNvSpPr txBox="1"/>
          <p:nvPr/>
        </p:nvSpPr>
        <p:spPr>
          <a:xfrm>
            <a:off x="1614374" y="5885418"/>
            <a:ext cx="5723742" cy="461665"/>
          </a:xfrm>
          <a:prstGeom prst="rect">
            <a:avLst/>
          </a:prstGeom>
          <a:noFill/>
        </p:spPr>
        <p:txBody>
          <a:bodyPr wrap="none" rtlCol="0">
            <a:spAutoFit/>
          </a:bodyPr>
          <a:lstStyle/>
          <a:p>
            <a:r>
              <a:rPr lang="en-US" sz="2400" dirty="0" smtClean="0"/>
              <a:t>7 total </a:t>
            </a:r>
            <a:r>
              <a:rPr lang="en-US" sz="2400" dirty="0" err="1" smtClean="0"/>
              <a:t>gRNA</a:t>
            </a:r>
            <a:r>
              <a:rPr lang="en-US" sz="2400" dirty="0" smtClean="0"/>
              <a:t> layered in a repression cascade</a:t>
            </a:r>
            <a:endParaRPr lang="en-US" sz="2400" dirty="0"/>
          </a:p>
        </p:txBody>
      </p:sp>
    </p:spTree>
    <p:extLst>
      <p:ext uri="{BB962C8B-B14F-4D97-AF65-F5344CB8AC3E}">
        <p14:creationId xmlns:p14="http://schemas.microsoft.com/office/powerpoint/2010/main" val="21446886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75" y="-182874"/>
            <a:ext cx="7886700" cy="1325563"/>
          </a:xfrm>
        </p:spPr>
        <p:txBody>
          <a:bodyPr/>
          <a:lstStyle/>
          <a:p>
            <a:pPr algn="ctr"/>
            <a:r>
              <a:rPr lang="en-US" dirty="0" smtClean="0"/>
              <a:t>Cascade Analysis</a:t>
            </a:r>
            <a:endParaRPr lang="en-US" dirty="0"/>
          </a:p>
        </p:txBody>
      </p:sp>
      <p:pic>
        <p:nvPicPr>
          <p:cNvPr id="4" name="Picture 3" descr="induciblecascad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4" y="756655"/>
            <a:ext cx="4128760" cy="239398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11" y="3529626"/>
            <a:ext cx="3651078" cy="316216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6661" y="3733404"/>
            <a:ext cx="5195889" cy="278444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5758" y="817098"/>
            <a:ext cx="3851612" cy="2691566"/>
          </a:xfrm>
          <a:prstGeom prst="rect">
            <a:avLst/>
          </a:prstGeom>
        </p:spPr>
      </p:pic>
      <p:sp>
        <p:nvSpPr>
          <p:cNvPr id="5" name="TextBox 4"/>
          <p:cNvSpPr txBox="1"/>
          <p:nvPr/>
        </p:nvSpPr>
        <p:spPr>
          <a:xfrm>
            <a:off x="8547051" y="766298"/>
            <a:ext cx="394738" cy="293810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9891165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489" y="0"/>
            <a:ext cx="7886700" cy="1325563"/>
          </a:xfrm>
        </p:spPr>
        <p:txBody>
          <a:bodyPr/>
          <a:lstStyle/>
          <a:p>
            <a:r>
              <a:rPr lang="en-US" dirty="0" smtClean="0"/>
              <a:t>In Plants</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9236" y="1132977"/>
            <a:ext cx="8285205" cy="5367680"/>
          </a:xfrm>
          <a:prstGeom prst="rect">
            <a:avLst/>
          </a:prstGeom>
        </p:spPr>
      </p:pic>
      <p:sp>
        <p:nvSpPr>
          <p:cNvPr id="5" name="TextBox 4"/>
          <p:cNvSpPr txBox="1"/>
          <p:nvPr/>
        </p:nvSpPr>
        <p:spPr>
          <a:xfrm>
            <a:off x="4531838" y="6500657"/>
            <a:ext cx="4443268" cy="276999"/>
          </a:xfrm>
          <a:prstGeom prst="rect">
            <a:avLst/>
          </a:prstGeom>
          <a:noFill/>
        </p:spPr>
        <p:txBody>
          <a:bodyPr wrap="none" rtlCol="0">
            <a:spAutoFit/>
          </a:bodyPr>
          <a:lstStyle/>
          <a:p>
            <a:r>
              <a:rPr lang="en-US" sz="1200" dirty="0" smtClean="0">
                <a:solidFill>
                  <a:schemeClr val="bg1">
                    <a:lumMod val="50000"/>
                  </a:schemeClr>
                </a:solidFill>
              </a:rPr>
              <a:t>Arjun </a:t>
            </a:r>
            <a:r>
              <a:rPr lang="en-US" sz="1200" dirty="0" err="1" smtClean="0">
                <a:solidFill>
                  <a:schemeClr val="bg1">
                    <a:lumMod val="50000"/>
                  </a:schemeClr>
                </a:solidFill>
              </a:rPr>
              <a:t>Khakhar</a:t>
            </a:r>
            <a:r>
              <a:rPr lang="en-US" sz="1200" dirty="0" smtClean="0">
                <a:solidFill>
                  <a:schemeClr val="bg1">
                    <a:lumMod val="50000"/>
                  </a:schemeClr>
                </a:solidFill>
              </a:rPr>
              <a:t>, Eric Klavins and Jennifer </a:t>
            </a:r>
            <a:r>
              <a:rPr lang="en-US" sz="1200" dirty="0" err="1" smtClean="0">
                <a:solidFill>
                  <a:schemeClr val="bg1">
                    <a:lumMod val="50000"/>
                  </a:schemeClr>
                </a:solidFill>
              </a:rPr>
              <a:t>Nemhauser</a:t>
            </a:r>
            <a:r>
              <a:rPr lang="en-US" sz="1200" dirty="0" smtClean="0">
                <a:solidFill>
                  <a:schemeClr val="bg1">
                    <a:lumMod val="50000"/>
                  </a:schemeClr>
                </a:solidFill>
              </a:rPr>
              <a:t>, to be submitted</a:t>
            </a:r>
            <a:endParaRPr lang="en-US" sz="1200" dirty="0">
              <a:solidFill>
                <a:schemeClr val="bg1">
                  <a:lumMod val="50000"/>
                </a:schemeClr>
              </a:solidFill>
            </a:endParaRPr>
          </a:p>
        </p:txBody>
      </p:sp>
    </p:spTree>
    <p:extLst>
      <p:ext uri="{BB962C8B-B14F-4D97-AF65-F5344CB8AC3E}">
        <p14:creationId xmlns:p14="http://schemas.microsoft.com/office/powerpoint/2010/main" val="5642076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418" y="121638"/>
            <a:ext cx="7886700" cy="1053729"/>
          </a:xfrm>
        </p:spPr>
        <p:txBody>
          <a:bodyPr/>
          <a:lstStyle/>
          <a:p>
            <a:r>
              <a:rPr lang="en-US" dirty="0" smtClean="0"/>
              <a:t>Visualizing Hormones in Plants</a:t>
            </a:r>
            <a:endParaRPr lang="en-US" dirty="0"/>
          </a:p>
        </p:txBody>
      </p:sp>
      <p:pic>
        <p:nvPicPr>
          <p:cNvPr id="4" name="Picture 3"/>
          <p:cNvPicPr/>
          <p:nvPr/>
        </p:nvPicPr>
        <p:blipFill rotWithShape="1">
          <a:blip r:embed="rId3" cstate="print">
            <a:extLst>
              <a:ext uri="{28A0092B-C50C-407E-A947-70E740481C1C}">
                <a14:useLocalDpi xmlns:a14="http://schemas.microsoft.com/office/drawing/2010/main" val="0"/>
              </a:ext>
            </a:extLst>
          </a:blip>
          <a:srcRect l="33480" b="69290"/>
          <a:stretch/>
        </p:blipFill>
        <p:spPr>
          <a:xfrm>
            <a:off x="1199892" y="1115693"/>
            <a:ext cx="6751411" cy="2827571"/>
          </a:xfrm>
          <a:prstGeom prst="rect">
            <a:avLst/>
          </a:prstGeom>
        </p:spPr>
      </p:pic>
      <p:sp>
        <p:nvSpPr>
          <p:cNvPr id="6" name="TextBox 5"/>
          <p:cNvSpPr txBox="1"/>
          <p:nvPr/>
        </p:nvSpPr>
        <p:spPr>
          <a:xfrm rot="5400000">
            <a:off x="6659428" y="2896509"/>
            <a:ext cx="4443268" cy="276999"/>
          </a:xfrm>
          <a:prstGeom prst="rect">
            <a:avLst/>
          </a:prstGeom>
          <a:noFill/>
        </p:spPr>
        <p:txBody>
          <a:bodyPr wrap="none" rtlCol="0">
            <a:spAutoFit/>
          </a:bodyPr>
          <a:lstStyle/>
          <a:p>
            <a:r>
              <a:rPr lang="en-US" sz="1200" dirty="0" smtClean="0">
                <a:solidFill>
                  <a:schemeClr val="bg1">
                    <a:lumMod val="50000"/>
                  </a:schemeClr>
                </a:solidFill>
              </a:rPr>
              <a:t>Arjun </a:t>
            </a:r>
            <a:r>
              <a:rPr lang="en-US" sz="1200" dirty="0" err="1" smtClean="0">
                <a:solidFill>
                  <a:schemeClr val="bg1">
                    <a:lumMod val="50000"/>
                  </a:schemeClr>
                </a:solidFill>
              </a:rPr>
              <a:t>Khakhar</a:t>
            </a:r>
            <a:r>
              <a:rPr lang="en-US" sz="1200" dirty="0" smtClean="0">
                <a:solidFill>
                  <a:schemeClr val="bg1">
                    <a:lumMod val="50000"/>
                  </a:schemeClr>
                </a:solidFill>
              </a:rPr>
              <a:t>, Eric Klavins and Jennifer </a:t>
            </a:r>
            <a:r>
              <a:rPr lang="en-US" sz="1200" dirty="0" err="1" smtClean="0">
                <a:solidFill>
                  <a:schemeClr val="bg1">
                    <a:lumMod val="50000"/>
                  </a:schemeClr>
                </a:solidFill>
              </a:rPr>
              <a:t>Nemhauser</a:t>
            </a:r>
            <a:r>
              <a:rPr lang="en-US" sz="1200" dirty="0" smtClean="0">
                <a:solidFill>
                  <a:schemeClr val="bg1">
                    <a:lumMod val="50000"/>
                  </a:schemeClr>
                </a:solidFill>
              </a:rPr>
              <a:t>, to be submitted</a:t>
            </a:r>
            <a:endParaRPr lang="en-US" sz="1200" dirty="0">
              <a:solidFill>
                <a:schemeClr val="bg1">
                  <a:lumMod val="50000"/>
                </a:schemeClr>
              </a:solidFill>
            </a:endParaRPr>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r="66240" b="69290"/>
          <a:stretch/>
        </p:blipFill>
        <p:spPr>
          <a:xfrm>
            <a:off x="3221330" y="4370462"/>
            <a:ext cx="2993940" cy="2283839"/>
          </a:xfrm>
          <a:prstGeom prst="rect">
            <a:avLst/>
          </a:prstGeom>
        </p:spPr>
      </p:pic>
      <p:sp>
        <p:nvSpPr>
          <p:cNvPr id="8" name="TextBox 7"/>
          <p:cNvSpPr txBox="1"/>
          <p:nvPr/>
        </p:nvSpPr>
        <p:spPr>
          <a:xfrm>
            <a:off x="1242232" y="4001130"/>
            <a:ext cx="681725" cy="276999"/>
          </a:xfrm>
          <a:prstGeom prst="rect">
            <a:avLst/>
          </a:prstGeom>
          <a:noFill/>
        </p:spPr>
        <p:txBody>
          <a:bodyPr wrap="none" rtlCol="0">
            <a:spAutoFit/>
          </a:bodyPr>
          <a:lstStyle/>
          <a:p>
            <a:r>
              <a:rPr lang="en-US" sz="1200" dirty="0" smtClean="0"/>
              <a:t>Root tip</a:t>
            </a:r>
            <a:endParaRPr lang="en-US" sz="1200" dirty="0"/>
          </a:p>
        </p:txBody>
      </p:sp>
      <p:sp>
        <p:nvSpPr>
          <p:cNvPr id="10" name="TextBox 9"/>
          <p:cNvSpPr txBox="1"/>
          <p:nvPr/>
        </p:nvSpPr>
        <p:spPr>
          <a:xfrm>
            <a:off x="3582100" y="4012059"/>
            <a:ext cx="968086" cy="276999"/>
          </a:xfrm>
          <a:prstGeom prst="rect">
            <a:avLst/>
          </a:prstGeom>
          <a:noFill/>
        </p:spPr>
        <p:txBody>
          <a:bodyPr wrap="none" rtlCol="0">
            <a:spAutoFit/>
          </a:bodyPr>
          <a:lstStyle/>
          <a:p>
            <a:r>
              <a:rPr lang="en-US" sz="1200" smtClean="0"/>
              <a:t>Lateral roots</a:t>
            </a:r>
            <a:endParaRPr lang="en-US" sz="1200"/>
          </a:p>
        </p:txBody>
      </p:sp>
      <p:sp>
        <p:nvSpPr>
          <p:cNvPr id="11" name="TextBox 10"/>
          <p:cNvSpPr txBox="1"/>
          <p:nvPr/>
        </p:nvSpPr>
        <p:spPr>
          <a:xfrm>
            <a:off x="5813832" y="3943264"/>
            <a:ext cx="1567629" cy="461665"/>
          </a:xfrm>
          <a:prstGeom prst="rect">
            <a:avLst/>
          </a:prstGeom>
          <a:noFill/>
        </p:spPr>
        <p:txBody>
          <a:bodyPr wrap="square" rtlCol="0">
            <a:spAutoFit/>
          </a:bodyPr>
          <a:lstStyle/>
          <a:p>
            <a:pPr algn="ctr"/>
            <a:r>
              <a:rPr lang="en-US" sz="1200" smtClean="0"/>
              <a:t>Developing root</a:t>
            </a:r>
          </a:p>
          <a:p>
            <a:pPr algn="ctr"/>
            <a:r>
              <a:rPr lang="en-US" sz="1200" dirty="0" smtClean="0"/>
              <a:t>primordia</a:t>
            </a:r>
            <a:endParaRPr lang="en-US" sz="1200" dirty="0"/>
          </a:p>
        </p:txBody>
      </p:sp>
    </p:spTree>
    <p:extLst>
      <p:ext uri="{BB962C8B-B14F-4D97-AF65-F5344CB8AC3E}">
        <p14:creationId xmlns:p14="http://schemas.microsoft.com/office/powerpoint/2010/main" val="1497319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418" y="21690"/>
            <a:ext cx="7886700" cy="1053729"/>
          </a:xfrm>
        </p:spPr>
        <p:txBody>
          <a:bodyPr/>
          <a:lstStyle/>
          <a:p>
            <a:r>
              <a:rPr lang="en-US" dirty="0" smtClean="0"/>
              <a:t>Visualizing Hormones in Plants</a:t>
            </a:r>
            <a:endParaRPr lang="en-US" dirty="0"/>
          </a:p>
        </p:txBody>
      </p:sp>
      <p:pic>
        <p:nvPicPr>
          <p:cNvPr id="4" name="Picture 3"/>
          <p:cNvPicPr/>
          <p:nvPr/>
        </p:nvPicPr>
        <p:blipFill rotWithShape="1">
          <a:blip r:embed="rId3" cstate="print">
            <a:extLst>
              <a:ext uri="{28A0092B-C50C-407E-A947-70E740481C1C}">
                <a14:useLocalDpi xmlns:a14="http://schemas.microsoft.com/office/drawing/2010/main" val="0"/>
              </a:ext>
            </a:extLst>
          </a:blip>
          <a:srcRect t="30840" b="35423"/>
          <a:stretch/>
        </p:blipFill>
        <p:spPr>
          <a:xfrm>
            <a:off x="473418" y="1026632"/>
            <a:ext cx="7717000" cy="2183227"/>
          </a:xfrm>
          <a:prstGeom prst="rect">
            <a:avLst/>
          </a:prstGeom>
        </p:spPr>
      </p:pic>
      <p:sp>
        <p:nvSpPr>
          <p:cNvPr id="6" name="TextBox 5"/>
          <p:cNvSpPr txBox="1"/>
          <p:nvPr/>
        </p:nvSpPr>
        <p:spPr>
          <a:xfrm rot="5400000">
            <a:off x="6659428" y="2896509"/>
            <a:ext cx="4443268" cy="276999"/>
          </a:xfrm>
          <a:prstGeom prst="rect">
            <a:avLst/>
          </a:prstGeom>
          <a:noFill/>
        </p:spPr>
        <p:txBody>
          <a:bodyPr wrap="none" rtlCol="0">
            <a:spAutoFit/>
          </a:bodyPr>
          <a:lstStyle/>
          <a:p>
            <a:r>
              <a:rPr lang="en-US" sz="1200" dirty="0" smtClean="0">
                <a:solidFill>
                  <a:schemeClr val="bg1">
                    <a:lumMod val="50000"/>
                  </a:schemeClr>
                </a:solidFill>
              </a:rPr>
              <a:t>Arjun </a:t>
            </a:r>
            <a:r>
              <a:rPr lang="en-US" sz="1200" dirty="0" err="1" smtClean="0">
                <a:solidFill>
                  <a:schemeClr val="bg1">
                    <a:lumMod val="50000"/>
                  </a:schemeClr>
                </a:solidFill>
              </a:rPr>
              <a:t>Khakhar</a:t>
            </a:r>
            <a:r>
              <a:rPr lang="en-US" sz="1200" dirty="0" smtClean="0">
                <a:solidFill>
                  <a:schemeClr val="bg1">
                    <a:lumMod val="50000"/>
                  </a:schemeClr>
                </a:solidFill>
              </a:rPr>
              <a:t>, Eric Klavins and Jennifer </a:t>
            </a:r>
            <a:r>
              <a:rPr lang="en-US" sz="1200" dirty="0" err="1" smtClean="0">
                <a:solidFill>
                  <a:schemeClr val="bg1">
                    <a:lumMod val="50000"/>
                  </a:schemeClr>
                </a:solidFill>
              </a:rPr>
              <a:t>Nemhauser</a:t>
            </a:r>
            <a:r>
              <a:rPr lang="en-US" sz="1200" dirty="0" smtClean="0">
                <a:solidFill>
                  <a:schemeClr val="bg1">
                    <a:lumMod val="50000"/>
                  </a:schemeClr>
                </a:solidFill>
              </a:rPr>
              <a:t>, to be submitted</a:t>
            </a:r>
            <a:endParaRPr lang="en-US" sz="1200" dirty="0">
              <a:solidFill>
                <a:schemeClr val="bg1">
                  <a:lumMod val="50000"/>
                </a:schemeClr>
              </a:solidFill>
            </a:endParaRP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l="-1100" t="66571" r="65013" b="-551"/>
          <a:stretch/>
        </p:blipFill>
        <p:spPr>
          <a:xfrm>
            <a:off x="389267" y="3746805"/>
            <a:ext cx="3688678" cy="2964361"/>
          </a:xfrm>
          <a:prstGeom prst="rect">
            <a:avLst/>
          </a:prstGeom>
        </p:spPr>
      </p:pic>
      <p:sp>
        <p:nvSpPr>
          <p:cNvPr id="3" name="TextBox 2"/>
          <p:cNvSpPr txBox="1"/>
          <p:nvPr/>
        </p:nvSpPr>
        <p:spPr>
          <a:xfrm>
            <a:off x="4115374" y="3745557"/>
            <a:ext cx="1923392" cy="2031325"/>
          </a:xfrm>
          <a:prstGeom prst="rect">
            <a:avLst/>
          </a:prstGeom>
          <a:noFill/>
        </p:spPr>
        <p:txBody>
          <a:bodyPr wrap="square" rtlCol="0">
            <a:spAutoFit/>
          </a:bodyPr>
          <a:lstStyle/>
          <a:p>
            <a:r>
              <a:rPr lang="en-US" dirty="0" err="1" smtClean="0"/>
              <a:t>Jasmonate</a:t>
            </a:r>
            <a:r>
              <a:rPr lang="en-US" dirty="0" smtClean="0"/>
              <a:t> regulated reported</a:t>
            </a:r>
          </a:p>
          <a:p>
            <a:endParaRPr lang="en-US" dirty="0"/>
          </a:p>
          <a:p>
            <a:r>
              <a:rPr lang="en-US" dirty="0" smtClean="0"/>
              <a:t>Note: </a:t>
            </a:r>
            <a:r>
              <a:rPr lang="en-US" dirty="0" err="1" smtClean="0"/>
              <a:t>Jasmonate</a:t>
            </a:r>
            <a:r>
              <a:rPr lang="en-US" dirty="0" smtClean="0"/>
              <a:t> levels increase in damaged tissue.</a:t>
            </a:r>
            <a:endParaRPr lang="en-US" dirty="0"/>
          </a:p>
        </p:txBody>
      </p:sp>
      <p:sp>
        <p:nvSpPr>
          <p:cNvPr id="7" name="TextBox 6"/>
          <p:cNvSpPr txBox="1"/>
          <p:nvPr/>
        </p:nvSpPr>
        <p:spPr>
          <a:xfrm>
            <a:off x="473418" y="3167683"/>
            <a:ext cx="1207510" cy="307777"/>
          </a:xfrm>
          <a:prstGeom prst="rect">
            <a:avLst/>
          </a:prstGeom>
          <a:noFill/>
        </p:spPr>
        <p:txBody>
          <a:bodyPr wrap="none" rtlCol="0">
            <a:spAutoFit/>
          </a:bodyPr>
          <a:lstStyle/>
          <a:p>
            <a:r>
              <a:rPr lang="en-US" sz="1400" dirty="0" smtClean="0"/>
              <a:t>Ovule (48 </a:t>
            </a:r>
            <a:r>
              <a:rPr lang="en-US" sz="1400" dirty="0" err="1" smtClean="0"/>
              <a:t>hrs</a:t>
            </a:r>
            <a:r>
              <a:rPr lang="en-US" sz="1400" dirty="0" smtClean="0"/>
              <a:t>)</a:t>
            </a:r>
            <a:endParaRPr lang="en-US" sz="1400" dirty="0"/>
          </a:p>
        </p:txBody>
      </p:sp>
      <p:sp>
        <p:nvSpPr>
          <p:cNvPr id="8" name="TextBox 7"/>
          <p:cNvSpPr txBox="1"/>
          <p:nvPr/>
        </p:nvSpPr>
        <p:spPr>
          <a:xfrm>
            <a:off x="2104071" y="3167683"/>
            <a:ext cx="939164" cy="523220"/>
          </a:xfrm>
          <a:prstGeom prst="rect">
            <a:avLst/>
          </a:prstGeom>
          <a:noFill/>
        </p:spPr>
        <p:txBody>
          <a:bodyPr wrap="square" rtlCol="0">
            <a:spAutoFit/>
          </a:bodyPr>
          <a:lstStyle/>
          <a:p>
            <a:r>
              <a:rPr lang="en-US" sz="1400" dirty="0"/>
              <a:t>T</a:t>
            </a:r>
            <a:r>
              <a:rPr lang="en-US" sz="1400" dirty="0" smtClean="0"/>
              <a:t>wo-cells </a:t>
            </a:r>
            <a:r>
              <a:rPr lang="en-US" sz="1400" dirty="0" err="1" smtClean="0"/>
              <a:t>embyro</a:t>
            </a:r>
            <a:endParaRPr lang="en-US" sz="1400" dirty="0"/>
          </a:p>
        </p:txBody>
      </p:sp>
      <p:sp>
        <p:nvSpPr>
          <p:cNvPr id="10" name="TextBox 9"/>
          <p:cNvSpPr txBox="1"/>
          <p:nvPr/>
        </p:nvSpPr>
        <p:spPr>
          <a:xfrm>
            <a:off x="2933387" y="3167683"/>
            <a:ext cx="939164" cy="523220"/>
          </a:xfrm>
          <a:prstGeom prst="rect">
            <a:avLst/>
          </a:prstGeom>
          <a:noFill/>
        </p:spPr>
        <p:txBody>
          <a:bodyPr wrap="square" rtlCol="0">
            <a:spAutoFit/>
          </a:bodyPr>
          <a:lstStyle/>
          <a:p>
            <a:r>
              <a:rPr lang="en-US" sz="1400" dirty="0" smtClean="0"/>
              <a:t>Globular </a:t>
            </a:r>
            <a:r>
              <a:rPr lang="en-US" sz="1400" dirty="0" err="1" smtClean="0"/>
              <a:t>embyro</a:t>
            </a:r>
            <a:endParaRPr lang="en-US" sz="1400" dirty="0"/>
          </a:p>
        </p:txBody>
      </p:sp>
      <p:sp>
        <p:nvSpPr>
          <p:cNvPr id="11" name="TextBox 10"/>
          <p:cNvSpPr txBox="1"/>
          <p:nvPr/>
        </p:nvSpPr>
        <p:spPr>
          <a:xfrm>
            <a:off x="3724371" y="3167683"/>
            <a:ext cx="939164" cy="523220"/>
          </a:xfrm>
          <a:prstGeom prst="rect">
            <a:avLst/>
          </a:prstGeom>
          <a:noFill/>
        </p:spPr>
        <p:txBody>
          <a:bodyPr wrap="square" rtlCol="0">
            <a:spAutoFit/>
          </a:bodyPr>
          <a:lstStyle/>
          <a:p>
            <a:r>
              <a:rPr lang="en-US" sz="1400" dirty="0" smtClean="0"/>
              <a:t>Heart stage</a:t>
            </a:r>
            <a:endParaRPr lang="en-US" sz="1400" dirty="0"/>
          </a:p>
        </p:txBody>
      </p:sp>
      <p:sp>
        <p:nvSpPr>
          <p:cNvPr id="12" name="TextBox 11"/>
          <p:cNvSpPr txBox="1"/>
          <p:nvPr/>
        </p:nvSpPr>
        <p:spPr>
          <a:xfrm>
            <a:off x="6168880" y="3219091"/>
            <a:ext cx="611065" cy="307777"/>
          </a:xfrm>
          <a:prstGeom prst="rect">
            <a:avLst/>
          </a:prstGeom>
          <a:noFill/>
        </p:spPr>
        <p:txBody>
          <a:bodyPr wrap="none" rtlCol="0">
            <a:spAutoFit/>
          </a:bodyPr>
          <a:lstStyle/>
          <a:p>
            <a:r>
              <a:rPr lang="en-US" sz="1400" smtClean="0"/>
              <a:t>Ovule</a:t>
            </a:r>
            <a:endParaRPr lang="en-US" sz="1400"/>
          </a:p>
        </p:txBody>
      </p:sp>
      <p:sp>
        <p:nvSpPr>
          <p:cNvPr id="13" name="TextBox 12"/>
          <p:cNvSpPr txBox="1"/>
          <p:nvPr/>
        </p:nvSpPr>
        <p:spPr>
          <a:xfrm>
            <a:off x="1915929" y="6522566"/>
            <a:ext cx="673902" cy="307777"/>
          </a:xfrm>
          <a:prstGeom prst="rect">
            <a:avLst/>
          </a:prstGeom>
          <a:noFill/>
        </p:spPr>
        <p:txBody>
          <a:bodyPr wrap="none" rtlCol="0">
            <a:spAutoFit/>
          </a:bodyPr>
          <a:lstStyle/>
          <a:p>
            <a:r>
              <a:rPr lang="en-US" sz="1400" smtClean="0"/>
              <a:t>Leaves</a:t>
            </a:r>
            <a:endParaRPr lang="en-US" sz="1400"/>
          </a:p>
        </p:txBody>
      </p:sp>
      <p:sp>
        <p:nvSpPr>
          <p:cNvPr id="15" name="TextBox 14"/>
          <p:cNvSpPr txBox="1"/>
          <p:nvPr/>
        </p:nvSpPr>
        <p:spPr>
          <a:xfrm>
            <a:off x="6390052" y="5322237"/>
            <a:ext cx="2081238" cy="1200329"/>
          </a:xfrm>
          <a:prstGeom prst="rect">
            <a:avLst/>
          </a:prstGeom>
          <a:solidFill>
            <a:schemeClr val="accent4"/>
          </a:solidFill>
        </p:spPr>
        <p:txBody>
          <a:bodyPr wrap="square" rtlCol="0">
            <a:spAutoFit/>
          </a:bodyPr>
          <a:lstStyle/>
          <a:p>
            <a:r>
              <a:rPr lang="en-US" smtClean="0"/>
              <a:t>In progress: Connecting </a:t>
            </a:r>
            <a:r>
              <a:rPr lang="en-US" dirty="0" smtClean="0"/>
              <a:t>output </a:t>
            </a:r>
            <a:r>
              <a:rPr lang="en-US" smtClean="0"/>
              <a:t>to developmental genes. </a:t>
            </a:r>
            <a:endParaRPr lang="en-US"/>
          </a:p>
        </p:txBody>
      </p:sp>
    </p:spTree>
    <p:extLst>
      <p:ext uri="{BB962C8B-B14F-4D97-AF65-F5344CB8AC3E}">
        <p14:creationId xmlns:p14="http://schemas.microsoft.com/office/powerpoint/2010/main" val="63445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Elowitz</a:t>
            </a:r>
            <a:r>
              <a:rPr lang="en-US" dirty="0" smtClean="0"/>
              <a:t> and </a:t>
            </a:r>
            <a:r>
              <a:rPr lang="en-US" dirty="0" err="1" smtClean="0"/>
              <a:t>Leibler</a:t>
            </a:r>
            <a:r>
              <a:rPr lang="en-US" smtClean="0"/>
              <a:t>, 2000</a:t>
            </a:r>
            <a:endParaRPr lang="en-US" dirty="0"/>
          </a:p>
        </p:txBody>
      </p:sp>
      <p:pic>
        <p:nvPicPr>
          <p:cNvPr id="4" name="Picture 3"/>
          <p:cNvPicPr>
            <a:picLocks noChangeAspect="1"/>
          </p:cNvPicPr>
          <p:nvPr/>
        </p:nvPicPr>
        <p:blipFill>
          <a:blip r:embed="rId2"/>
          <a:stretch>
            <a:fillRect/>
          </a:stretch>
        </p:blipFill>
        <p:spPr>
          <a:xfrm>
            <a:off x="498844" y="1507881"/>
            <a:ext cx="4073156" cy="2765181"/>
          </a:xfrm>
          <a:prstGeom prst="rect">
            <a:avLst/>
          </a:prstGeom>
        </p:spPr>
      </p:pic>
      <p:pic>
        <p:nvPicPr>
          <p:cNvPr id="5" name="Picture 4"/>
          <p:cNvPicPr>
            <a:picLocks noChangeAspect="1"/>
          </p:cNvPicPr>
          <p:nvPr/>
        </p:nvPicPr>
        <p:blipFill>
          <a:blip r:embed="rId3"/>
          <a:stretch>
            <a:fillRect/>
          </a:stretch>
        </p:blipFill>
        <p:spPr>
          <a:xfrm>
            <a:off x="4897804" y="1435588"/>
            <a:ext cx="3991219" cy="3216225"/>
          </a:xfrm>
          <a:prstGeom prst="rect">
            <a:avLst/>
          </a:prstGeom>
        </p:spPr>
      </p:pic>
      <p:pic>
        <p:nvPicPr>
          <p:cNvPr id="6" name="Picture 5"/>
          <p:cNvPicPr>
            <a:picLocks noChangeAspect="1"/>
          </p:cNvPicPr>
          <p:nvPr/>
        </p:nvPicPr>
        <p:blipFill>
          <a:blip r:embed="rId4"/>
          <a:stretch>
            <a:fillRect/>
          </a:stretch>
        </p:blipFill>
        <p:spPr>
          <a:xfrm>
            <a:off x="414704" y="4273062"/>
            <a:ext cx="2143858" cy="1660116"/>
          </a:xfrm>
          <a:prstGeom prst="rect">
            <a:avLst/>
          </a:prstGeom>
        </p:spPr>
      </p:pic>
      <p:pic>
        <p:nvPicPr>
          <p:cNvPr id="7" name="Picture 6"/>
          <p:cNvPicPr>
            <a:picLocks noChangeAspect="1"/>
          </p:cNvPicPr>
          <p:nvPr/>
        </p:nvPicPr>
        <p:blipFill>
          <a:blip r:embed="rId5"/>
          <a:stretch>
            <a:fillRect/>
          </a:stretch>
        </p:blipFill>
        <p:spPr>
          <a:xfrm>
            <a:off x="3829050" y="5049175"/>
            <a:ext cx="4686300" cy="1346200"/>
          </a:xfrm>
          <a:prstGeom prst="rect">
            <a:avLst/>
          </a:prstGeom>
        </p:spPr>
      </p:pic>
    </p:spTree>
    <p:extLst>
      <p:ext uri="{BB962C8B-B14F-4D97-AF65-F5344CB8AC3E}">
        <p14:creationId xmlns:p14="http://schemas.microsoft.com/office/powerpoint/2010/main" val="1454487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t>Stricker</a:t>
            </a:r>
            <a:r>
              <a:rPr lang="en-US" sz="3600" dirty="0" smtClean="0"/>
              <a:t>, Cookson, Bennet, Mather, </a:t>
            </a:r>
            <a:r>
              <a:rPr lang="en-US" sz="3600" dirty="0" err="1" smtClean="0"/>
              <a:t>Tsimring</a:t>
            </a:r>
            <a:r>
              <a:rPr lang="en-US" sz="3600" dirty="0" smtClean="0"/>
              <a:t> and Hasty, 2008</a:t>
            </a:r>
            <a:endParaRPr lang="en-US" sz="3600" dirty="0"/>
          </a:p>
        </p:txBody>
      </p:sp>
      <p:pic>
        <p:nvPicPr>
          <p:cNvPr id="4" name="Picture 3"/>
          <p:cNvPicPr>
            <a:picLocks noChangeAspect="1"/>
          </p:cNvPicPr>
          <p:nvPr/>
        </p:nvPicPr>
        <p:blipFill>
          <a:blip r:embed="rId4"/>
          <a:stretch>
            <a:fillRect/>
          </a:stretch>
        </p:blipFill>
        <p:spPr>
          <a:xfrm>
            <a:off x="628650" y="1609481"/>
            <a:ext cx="3822700" cy="2654300"/>
          </a:xfrm>
          <a:prstGeom prst="rect">
            <a:avLst/>
          </a:prstGeom>
        </p:spPr>
      </p:pic>
      <p:pic>
        <p:nvPicPr>
          <p:cNvPr id="5" name="Picture 4"/>
          <p:cNvPicPr>
            <a:picLocks noChangeAspect="1"/>
          </p:cNvPicPr>
          <p:nvPr/>
        </p:nvPicPr>
        <p:blipFill>
          <a:blip r:embed="rId5"/>
          <a:stretch>
            <a:fillRect/>
          </a:stretch>
        </p:blipFill>
        <p:spPr>
          <a:xfrm>
            <a:off x="4893408" y="1734162"/>
            <a:ext cx="3911600" cy="2654300"/>
          </a:xfrm>
          <a:prstGeom prst="rect">
            <a:avLst/>
          </a:prstGeom>
        </p:spPr>
      </p:pic>
      <p:pic>
        <p:nvPicPr>
          <p:cNvPr id="6" name="Picture 5"/>
          <p:cNvPicPr>
            <a:picLocks noChangeAspect="1"/>
          </p:cNvPicPr>
          <p:nvPr/>
        </p:nvPicPr>
        <p:blipFill>
          <a:blip r:embed="rId6"/>
          <a:stretch>
            <a:fillRect/>
          </a:stretch>
        </p:blipFill>
        <p:spPr>
          <a:xfrm>
            <a:off x="628650" y="4387117"/>
            <a:ext cx="4450861" cy="2242038"/>
          </a:xfrm>
          <a:prstGeom prst="rect">
            <a:avLst/>
          </a:prstGeom>
        </p:spPr>
      </p:pic>
      <p:pic>
        <p:nvPicPr>
          <p:cNvPr id="7" name="nature07389-s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35915" y="4584395"/>
            <a:ext cx="2426585" cy="1848827"/>
          </a:xfrm>
          <a:prstGeom prst="rect">
            <a:avLst/>
          </a:prstGeom>
        </p:spPr>
      </p:pic>
    </p:spTree>
    <p:extLst>
      <p:ext uri="{BB962C8B-B14F-4D97-AF65-F5344CB8AC3E}">
        <p14:creationId xmlns:p14="http://schemas.microsoft.com/office/powerpoint/2010/main" val="15810742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9034" y="175601"/>
            <a:ext cx="4450861" cy="2242038"/>
          </a:xfrm>
          <a:prstGeom prst="rect">
            <a:avLst/>
          </a:prstGeom>
        </p:spPr>
      </p:pic>
      <p:pic>
        <p:nvPicPr>
          <p:cNvPr id="5" name="Picture 4"/>
          <p:cNvPicPr>
            <a:picLocks noChangeAspect="1"/>
          </p:cNvPicPr>
          <p:nvPr/>
        </p:nvPicPr>
        <p:blipFill>
          <a:blip r:embed="rId3"/>
          <a:stretch>
            <a:fillRect/>
          </a:stretch>
        </p:blipFill>
        <p:spPr>
          <a:xfrm>
            <a:off x="189034" y="2417639"/>
            <a:ext cx="3454400" cy="2882900"/>
          </a:xfrm>
          <a:prstGeom prst="rect">
            <a:avLst/>
          </a:prstGeom>
        </p:spPr>
      </p:pic>
      <p:pic>
        <p:nvPicPr>
          <p:cNvPr id="6" name="Picture 5"/>
          <p:cNvPicPr>
            <a:picLocks noChangeAspect="1"/>
          </p:cNvPicPr>
          <p:nvPr/>
        </p:nvPicPr>
        <p:blipFill>
          <a:blip r:embed="rId4"/>
          <a:stretch>
            <a:fillRect/>
          </a:stretch>
        </p:blipFill>
        <p:spPr>
          <a:xfrm>
            <a:off x="3522785" y="2417639"/>
            <a:ext cx="2362200" cy="3594100"/>
          </a:xfrm>
          <a:prstGeom prst="rect">
            <a:avLst/>
          </a:prstGeom>
        </p:spPr>
      </p:pic>
      <p:pic>
        <p:nvPicPr>
          <p:cNvPr id="7" name="Picture 6"/>
          <p:cNvPicPr>
            <a:picLocks noChangeAspect="1"/>
          </p:cNvPicPr>
          <p:nvPr/>
        </p:nvPicPr>
        <p:blipFill>
          <a:blip r:embed="rId5"/>
          <a:stretch>
            <a:fillRect/>
          </a:stretch>
        </p:blipFill>
        <p:spPr>
          <a:xfrm>
            <a:off x="3400179" y="5668839"/>
            <a:ext cx="1816100" cy="685800"/>
          </a:xfrm>
          <a:prstGeom prst="rect">
            <a:avLst/>
          </a:prstGeom>
        </p:spPr>
      </p:pic>
      <p:pic>
        <p:nvPicPr>
          <p:cNvPr id="8" name="Picture 7"/>
          <p:cNvPicPr>
            <a:picLocks noChangeAspect="1"/>
          </p:cNvPicPr>
          <p:nvPr/>
        </p:nvPicPr>
        <p:blipFill>
          <a:blip r:embed="rId6"/>
          <a:stretch>
            <a:fillRect/>
          </a:stretch>
        </p:blipFill>
        <p:spPr>
          <a:xfrm>
            <a:off x="5747238" y="471853"/>
            <a:ext cx="3276600" cy="5791200"/>
          </a:xfrm>
          <a:prstGeom prst="rect">
            <a:avLst/>
          </a:prstGeom>
        </p:spPr>
      </p:pic>
    </p:spTree>
    <p:extLst>
      <p:ext uri="{BB962C8B-B14F-4D97-AF65-F5344CB8AC3E}">
        <p14:creationId xmlns:p14="http://schemas.microsoft.com/office/powerpoint/2010/main" val="83854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Danio, Palomino, </a:t>
            </a:r>
            <a:r>
              <a:rPr lang="en-US" sz="3600" dirty="0" err="1" smtClean="0"/>
              <a:t>Tsimring</a:t>
            </a:r>
            <a:r>
              <a:rPr lang="en-US" sz="3600" dirty="0" smtClean="0"/>
              <a:t>, and Hasty, 2010</a:t>
            </a:r>
            <a:endParaRPr lang="en-US" sz="3600" dirty="0"/>
          </a:p>
        </p:txBody>
      </p:sp>
      <p:pic>
        <p:nvPicPr>
          <p:cNvPr id="1026" name="Picture 2" descr="https://www.ncbi.nlm.nih.gov/corecgi/tileshop/tileshop.fcgi?p=PMC3&amp;id=778250&amp;s=20&amp;r=1&amp;c=1"/>
          <p:cNvPicPr>
            <a:picLocks noChangeAspect="1" noChangeArrowheads="1"/>
          </p:cNvPicPr>
          <p:nvPr/>
        </p:nvPicPr>
        <p:blipFill rotWithShape="1">
          <a:blip r:embed="rId4">
            <a:extLst>
              <a:ext uri="{28A0092B-C50C-407E-A947-70E740481C1C}">
                <a14:useLocalDpi xmlns:a14="http://schemas.microsoft.com/office/drawing/2010/main" val="0"/>
              </a:ext>
            </a:extLst>
          </a:blip>
          <a:srcRect b="57984"/>
          <a:stretch/>
        </p:blipFill>
        <p:spPr bwMode="auto">
          <a:xfrm>
            <a:off x="562708" y="1690689"/>
            <a:ext cx="7792945" cy="1808649"/>
          </a:xfrm>
          <a:prstGeom prst="rect">
            <a:avLst/>
          </a:prstGeom>
          <a:noFill/>
          <a:extLst>
            <a:ext uri="{909E8E84-426E-40DD-AFC4-6F175D3DCCD1}">
              <a14:hiddenFill xmlns:a14="http://schemas.microsoft.com/office/drawing/2010/main">
                <a:solidFill>
                  <a:srgbClr val="FFFFFF"/>
                </a:solidFill>
              </a14:hiddenFill>
            </a:ext>
          </a:extLst>
        </p:spPr>
      </p:pic>
      <p:pic>
        <p:nvPicPr>
          <p:cNvPr id="5" name="NIHMS165701-supplement-Movie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2342" y="3402622"/>
            <a:ext cx="3407773" cy="3213222"/>
          </a:xfrm>
          <a:prstGeom prst="rect">
            <a:avLst/>
          </a:prstGeom>
        </p:spPr>
      </p:pic>
      <p:pic>
        <p:nvPicPr>
          <p:cNvPr id="6" name="Picture 5"/>
          <p:cNvPicPr>
            <a:picLocks noChangeAspect="1"/>
          </p:cNvPicPr>
          <p:nvPr/>
        </p:nvPicPr>
        <p:blipFill>
          <a:blip r:embed="rId6"/>
          <a:stretch>
            <a:fillRect/>
          </a:stretch>
        </p:blipFill>
        <p:spPr>
          <a:xfrm>
            <a:off x="4289181" y="3499338"/>
            <a:ext cx="4381500" cy="2311400"/>
          </a:xfrm>
          <a:prstGeom prst="rect">
            <a:avLst/>
          </a:prstGeom>
        </p:spPr>
      </p:pic>
      <p:pic>
        <p:nvPicPr>
          <p:cNvPr id="7" name="Picture 6"/>
          <p:cNvPicPr>
            <a:picLocks noChangeAspect="1"/>
          </p:cNvPicPr>
          <p:nvPr/>
        </p:nvPicPr>
        <p:blipFill>
          <a:blip r:embed="rId7"/>
          <a:stretch>
            <a:fillRect/>
          </a:stretch>
        </p:blipFill>
        <p:spPr>
          <a:xfrm>
            <a:off x="4289181" y="5810738"/>
            <a:ext cx="1892300" cy="787400"/>
          </a:xfrm>
          <a:prstGeom prst="rect">
            <a:avLst/>
          </a:prstGeom>
        </p:spPr>
      </p:pic>
    </p:spTree>
    <p:extLst>
      <p:ext uri="{BB962C8B-B14F-4D97-AF65-F5344CB8AC3E}">
        <p14:creationId xmlns:p14="http://schemas.microsoft.com/office/powerpoint/2010/main" val="10187758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Trottier</a:t>
            </a:r>
            <a:r>
              <a:rPr lang="en-US" dirty="0" smtClean="0"/>
              <a:t>, Lord, </a:t>
            </a:r>
            <a:r>
              <a:rPr lang="en-US" dirty="0" err="1" smtClean="0"/>
              <a:t>Vinnecombe</a:t>
            </a:r>
            <a:r>
              <a:rPr lang="en-US" dirty="0" smtClean="0"/>
              <a:t>, and </a:t>
            </a:r>
            <a:r>
              <a:rPr lang="en-US" dirty="0" err="1" smtClean="0"/>
              <a:t>Paulsson</a:t>
            </a:r>
            <a:r>
              <a:rPr lang="en-US" dirty="0" smtClean="0"/>
              <a:t>, 2016</a:t>
            </a:r>
            <a:endParaRPr lang="en-US" dirty="0"/>
          </a:p>
        </p:txBody>
      </p:sp>
      <p:pic>
        <p:nvPicPr>
          <p:cNvPr id="2052" name="Picture 4" descr="igure 1"/>
          <p:cNvPicPr>
            <a:picLocks noChangeAspect="1" noChangeArrowheads="1"/>
          </p:cNvPicPr>
          <p:nvPr/>
        </p:nvPicPr>
        <p:blipFill rotWithShape="1">
          <a:blip r:embed="rId2">
            <a:extLst>
              <a:ext uri="{28A0092B-C50C-407E-A947-70E740481C1C}">
                <a14:useLocalDpi xmlns:a14="http://schemas.microsoft.com/office/drawing/2010/main" val="0"/>
              </a:ext>
            </a:extLst>
          </a:blip>
          <a:srcRect t="22687" r="46717" b="56962"/>
          <a:stretch/>
        </p:blipFill>
        <p:spPr bwMode="auto">
          <a:xfrm>
            <a:off x="521688" y="1690689"/>
            <a:ext cx="2543663" cy="12422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gure 1"/>
          <p:cNvPicPr>
            <a:picLocks noChangeAspect="1" noChangeArrowheads="1"/>
          </p:cNvPicPr>
          <p:nvPr/>
        </p:nvPicPr>
        <p:blipFill rotWithShape="1">
          <a:blip r:embed="rId2">
            <a:extLst>
              <a:ext uri="{28A0092B-C50C-407E-A947-70E740481C1C}">
                <a14:useLocalDpi xmlns:a14="http://schemas.microsoft.com/office/drawing/2010/main" val="0"/>
              </a:ext>
            </a:extLst>
          </a:blip>
          <a:srcRect l="56861" t="-532" r="-1285" b="72984"/>
          <a:stretch/>
        </p:blipFill>
        <p:spPr bwMode="auto">
          <a:xfrm>
            <a:off x="734698" y="3016252"/>
            <a:ext cx="2247900" cy="17823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8227" y="2789921"/>
            <a:ext cx="917239" cy="369332"/>
          </a:xfrm>
          <a:prstGeom prst="rect">
            <a:avLst/>
          </a:prstGeom>
          <a:noFill/>
        </p:spPr>
        <p:txBody>
          <a:bodyPr wrap="none" rtlCol="0">
            <a:spAutoFit/>
          </a:bodyPr>
          <a:lstStyle/>
          <a:p>
            <a:r>
              <a:rPr lang="en-US" smtClean="0"/>
              <a:t>Original</a:t>
            </a:r>
            <a:endParaRPr lang="en-US"/>
          </a:p>
        </p:txBody>
      </p:sp>
      <p:pic>
        <p:nvPicPr>
          <p:cNvPr id="2054" name="Picture 6" descr="ig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4868" r="38265"/>
          <a:stretch/>
        </p:blipFill>
        <p:spPr bwMode="auto">
          <a:xfrm>
            <a:off x="744319" y="5105556"/>
            <a:ext cx="2438498" cy="15315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08227" y="4711238"/>
            <a:ext cx="1157176" cy="369332"/>
          </a:xfrm>
          <a:prstGeom prst="rect">
            <a:avLst/>
          </a:prstGeom>
          <a:noFill/>
        </p:spPr>
        <p:txBody>
          <a:bodyPr wrap="none" rtlCol="0">
            <a:spAutoFit/>
          </a:bodyPr>
          <a:lstStyle/>
          <a:p>
            <a:r>
              <a:rPr lang="en-US" dirty="0" smtClean="0"/>
              <a:t>Integrated</a:t>
            </a:r>
            <a:endParaRPr lang="en-US" dirty="0"/>
          </a:p>
        </p:txBody>
      </p:sp>
      <p:sp>
        <p:nvSpPr>
          <p:cNvPr id="6" name="TextBox 5"/>
          <p:cNvSpPr txBox="1"/>
          <p:nvPr/>
        </p:nvSpPr>
        <p:spPr>
          <a:xfrm>
            <a:off x="4085424" y="5806135"/>
            <a:ext cx="4803598" cy="830997"/>
          </a:xfrm>
          <a:prstGeom prst="rect">
            <a:avLst/>
          </a:prstGeom>
          <a:noFill/>
        </p:spPr>
        <p:txBody>
          <a:bodyPr wrap="square" rtlCol="0">
            <a:spAutoFit/>
          </a:bodyPr>
          <a:lstStyle/>
          <a:p>
            <a:pPr marL="285750" indent="-285750">
              <a:buFontTx/>
              <a:buChar char="-"/>
            </a:pPr>
            <a:r>
              <a:rPr lang="en-US" sz="1600" dirty="0" smtClean="0"/>
              <a:t>Put everything on one plasmid</a:t>
            </a:r>
          </a:p>
          <a:p>
            <a:pPr marL="285750" indent="-285750">
              <a:buFontTx/>
              <a:buChar char="-"/>
            </a:pPr>
            <a:r>
              <a:rPr lang="en-US" sz="1600" dirty="0" smtClean="0"/>
              <a:t>Remove degradation tags</a:t>
            </a:r>
          </a:p>
          <a:p>
            <a:pPr marL="285750" indent="-285750">
              <a:buFontTx/>
              <a:buChar char="-"/>
            </a:pPr>
            <a:r>
              <a:rPr lang="en-US" sz="1600" dirty="0" smtClean="0"/>
              <a:t>Raise threshold of </a:t>
            </a:r>
            <a:r>
              <a:rPr lang="en-US" sz="1600" dirty="0" err="1" smtClean="0"/>
              <a:t>TetR</a:t>
            </a:r>
            <a:r>
              <a:rPr lang="en-US" sz="1600" dirty="0" smtClean="0"/>
              <a:t> by adding “sponge sites”</a:t>
            </a:r>
            <a:endParaRPr lang="en-US" sz="1600" dirty="0"/>
          </a:p>
        </p:txBody>
      </p:sp>
      <p:pic>
        <p:nvPicPr>
          <p:cNvPr id="2056" name="Picture 8" descr="ig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104" y="1112070"/>
            <a:ext cx="4098208" cy="45721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614138" y="5375824"/>
            <a:ext cx="1381853" cy="369332"/>
          </a:xfrm>
          <a:prstGeom prst="rect">
            <a:avLst/>
          </a:prstGeom>
          <a:noFill/>
        </p:spPr>
        <p:txBody>
          <a:bodyPr wrap="none" rtlCol="0">
            <a:spAutoFit/>
          </a:bodyPr>
          <a:lstStyle/>
          <a:p>
            <a:r>
              <a:rPr lang="en-US" smtClean="0">
                <a:solidFill>
                  <a:srgbClr val="00B0F0"/>
                </a:solidFill>
              </a:rPr>
              <a:t>No coupling!</a:t>
            </a:r>
            <a:endParaRPr lang="en-US">
              <a:solidFill>
                <a:srgbClr val="00B0F0"/>
              </a:solidFill>
            </a:endParaRPr>
          </a:p>
        </p:txBody>
      </p:sp>
    </p:spTree>
    <p:extLst>
      <p:ext uri="{BB962C8B-B14F-4D97-AF65-F5344CB8AC3E}">
        <p14:creationId xmlns:p14="http://schemas.microsoft.com/office/powerpoint/2010/main" val="2113833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Logic</a:t>
            </a:r>
            <a:endParaRPr lang="en-US" dirty="0"/>
          </a:p>
        </p:txBody>
      </p:sp>
    </p:spTree>
    <p:extLst>
      <p:ext uri="{BB962C8B-B14F-4D97-AF65-F5344CB8AC3E}">
        <p14:creationId xmlns:p14="http://schemas.microsoft.com/office/powerpoint/2010/main" val="48120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140" y="0"/>
            <a:ext cx="7886700" cy="1325563"/>
          </a:xfrm>
        </p:spPr>
        <p:txBody>
          <a:bodyPr/>
          <a:lstStyle/>
          <a:p>
            <a:r>
              <a:rPr lang="en-US" dirty="0" smtClean="0"/>
              <a:t>The Ideal Transcription Factor</a:t>
            </a:r>
            <a:endParaRPr lang="en-US" dirty="0"/>
          </a:p>
        </p:txBody>
      </p:sp>
      <p:cxnSp>
        <p:nvCxnSpPr>
          <p:cNvPr id="6" name="Straight Connector 5"/>
          <p:cNvCxnSpPr/>
          <p:nvPr/>
        </p:nvCxnSpPr>
        <p:spPr>
          <a:xfrm>
            <a:off x="1008993" y="3891563"/>
            <a:ext cx="7094483"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7" name="Bent Arrow 6"/>
          <p:cNvSpPr/>
          <p:nvPr/>
        </p:nvSpPr>
        <p:spPr>
          <a:xfrm>
            <a:off x="5759669" y="3324005"/>
            <a:ext cx="483475" cy="55704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ed Rectangle 8"/>
          <p:cNvSpPr/>
          <p:nvPr/>
        </p:nvSpPr>
        <p:spPr>
          <a:xfrm>
            <a:off x="3090037" y="2893083"/>
            <a:ext cx="1618594" cy="3888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DBD</a:t>
            </a:r>
            <a:endParaRPr lang="en-US" dirty="0"/>
          </a:p>
        </p:txBody>
      </p:sp>
      <p:sp>
        <p:nvSpPr>
          <p:cNvPr id="11" name="Rounded Rectangle 10"/>
          <p:cNvSpPr/>
          <p:nvPr/>
        </p:nvSpPr>
        <p:spPr>
          <a:xfrm>
            <a:off x="3090037" y="2504198"/>
            <a:ext cx="1618595" cy="38888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Cooperativity</a:t>
            </a:r>
            <a:endParaRPr lang="en-US" dirty="0"/>
          </a:p>
        </p:txBody>
      </p:sp>
      <p:sp>
        <p:nvSpPr>
          <p:cNvPr id="12" name="Rounded Rectangle 11"/>
          <p:cNvSpPr/>
          <p:nvPr/>
        </p:nvSpPr>
        <p:spPr>
          <a:xfrm>
            <a:off x="3090037" y="2120570"/>
            <a:ext cx="1618594" cy="38888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Sensing</a:t>
            </a:r>
            <a:endParaRPr lang="en-US" dirty="0"/>
          </a:p>
        </p:txBody>
      </p:sp>
      <p:sp>
        <p:nvSpPr>
          <p:cNvPr id="15" name="Rounded Rectangle 14"/>
          <p:cNvSpPr/>
          <p:nvPr/>
        </p:nvSpPr>
        <p:spPr>
          <a:xfrm>
            <a:off x="3090037" y="1739132"/>
            <a:ext cx="1618594" cy="38888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Effector</a:t>
            </a:r>
            <a:endParaRPr lang="en-US" dirty="0"/>
          </a:p>
        </p:txBody>
      </p:sp>
      <p:cxnSp>
        <p:nvCxnSpPr>
          <p:cNvPr id="19" name="Straight Connector 18"/>
          <p:cNvCxnSpPr>
            <a:stCxn id="15" idx="3"/>
          </p:cNvCxnSpPr>
          <p:nvPr/>
        </p:nvCxnSpPr>
        <p:spPr>
          <a:xfrm flipV="1">
            <a:off x="4708631" y="1928319"/>
            <a:ext cx="2322789" cy="5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4" idx="0"/>
          </p:cNvCxnSpPr>
          <p:nvPr/>
        </p:nvCxnSpPr>
        <p:spPr>
          <a:xfrm flipV="1">
            <a:off x="7031420" y="1915619"/>
            <a:ext cx="0" cy="162122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965730" y="3536839"/>
            <a:ext cx="131379" cy="131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55065" y="4288433"/>
            <a:ext cx="7008842" cy="1477328"/>
          </a:xfrm>
          <a:prstGeom prst="rect">
            <a:avLst/>
          </a:prstGeom>
          <a:noFill/>
        </p:spPr>
        <p:txBody>
          <a:bodyPr wrap="none" rtlCol="0">
            <a:spAutoFit/>
          </a:bodyPr>
          <a:lstStyle/>
          <a:p>
            <a:r>
              <a:rPr lang="en-US" b="1" dirty="0" smtClean="0"/>
              <a:t>Modular fusion of protein domains</a:t>
            </a:r>
          </a:p>
          <a:p>
            <a:r>
              <a:rPr lang="en-US" b="1" dirty="0" smtClean="0"/>
              <a:t>Effector</a:t>
            </a:r>
            <a:r>
              <a:rPr lang="en-US" dirty="0" smtClean="0"/>
              <a:t>: Activation, repression, chromatin remodeling</a:t>
            </a:r>
          </a:p>
          <a:p>
            <a:r>
              <a:rPr lang="en-US" b="1" dirty="0" smtClean="0"/>
              <a:t>Sensing</a:t>
            </a:r>
            <a:r>
              <a:rPr lang="en-US" dirty="0" smtClean="0"/>
              <a:t>: </a:t>
            </a:r>
            <a:r>
              <a:rPr lang="en-US" dirty="0" err="1" smtClean="0"/>
              <a:t>degrons</a:t>
            </a:r>
            <a:r>
              <a:rPr lang="en-US" dirty="0" smtClean="0"/>
              <a:t>, nuclear localization, phosphorylation</a:t>
            </a:r>
          </a:p>
          <a:p>
            <a:r>
              <a:rPr lang="en-US" b="1" dirty="0" smtClean="0">
                <a:solidFill>
                  <a:schemeClr val="bg1">
                    <a:lumMod val="50000"/>
                  </a:schemeClr>
                </a:solidFill>
              </a:rPr>
              <a:t>Cooperativity</a:t>
            </a:r>
            <a:r>
              <a:rPr lang="en-US" dirty="0" smtClean="0">
                <a:solidFill>
                  <a:schemeClr val="bg1">
                    <a:lumMod val="50000"/>
                  </a:schemeClr>
                </a:solidFill>
              </a:rPr>
              <a:t>: domain for </a:t>
            </a:r>
            <a:r>
              <a:rPr lang="en-US" dirty="0" err="1" smtClean="0">
                <a:solidFill>
                  <a:schemeClr val="bg1">
                    <a:lumMod val="50000"/>
                  </a:schemeClr>
                </a:solidFill>
              </a:rPr>
              <a:t>multimerization</a:t>
            </a:r>
            <a:r>
              <a:rPr lang="en-US" dirty="0" smtClean="0">
                <a:solidFill>
                  <a:schemeClr val="bg1">
                    <a:lumMod val="50000"/>
                  </a:schemeClr>
                </a:solidFill>
              </a:rPr>
              <a:t> increases switch-like behavior</a:t>
            </a:r>
          </a:p>
          <a:p>
            <a:r>
              <a:rPr lang="en-US" b="1" dirty="0" smtClean="0"/>
              <a:t>DBD</a:t>
            </a:r>
            <a:r>
              <a:rPr lang="en-US" dirty="0" smtClean="0"/>
              <a:t>: </a:t>
            </a:r>
            <a:r>
              <a:rPr lang="en-US" dirty="0" err="1" smtClean="0"/>
              <a:t>Readdressible</a:t>
            </a:r>
            <a:r>
              <a:rPr lang="en-US" dirty="0" smtClean="0"/>
              <a:t> DNA Binding domain</a:t>
            </a:r>
            <a:endParaRPr lang="en-US" dirty="0"/>
          </a:p>
        </p:txBody>
      </p:sp>
      <p:sp>
        <p:nvSpPr>
          <p:cNvPr id="28" name="Rectangle 27"/>
          <p:cNvSpPr/>
          <p:nvPr/>
        </p:nvSpPr>
        <p:spPr>
          <a:xfrm>
            <a:off x="3552500" y="3807479"/>
            <a:ext cx="651641" cy="1261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3878320" y="3366045"/>
            <a:ext cx="0" cy="388883"/>
          </a:xfrm>
          <a:prstGeom prst="line">
            <a:avLst/>
          </a:prstGeom>
          <a:ln w="34925">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359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TotalTime>
  <Words>1251</Words>
  <Application>Microsoft Macintosh PowerPoint</Application>
  <PresentationFormat>Letter Paper (8.5x11 in)</PresentationFormat>
  <Paragraphs>204</Paragraphs>
  <Slides>25</Slides>
  <Notes>10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Calibri Light</vt:lpstr>
      <vt:lpstr>Arial</vt:lpstr>
      <vt:lpstr>Arial</vt:lpstr>
      <vt:lpstr>Office Theme</vt:lpstr>
      <vt:lpstr>Genetic Circuits</vt:lpstr>
      <vt:lpstr>Gardner, Cantor and Collins, 2000</vt:lpstr>
      <vt:lpstr>Elowitz and Leibler, 2000</vt:lpstr>
      <vt:lpstr>Stricker, Cookson, Bennet, Mather, Tsimring and Hasty, 2008</vt:lpstr>
      <vt:lpstr>PowerPoint Presentation</vt:lpstr>
      <vt:lpstr>Danio, Palomino, Tsimring, and Hasty, 2010</vt:lpstr>
      <vt:lpstr>Trottier, Lord, Vinnecombe, and Paulsson, 2016</vt:lpstr>
      <vt:lpstr>Boolean Logic</vt:lpstr>
      <vt:lpstr>The Ideal Transcription Factor</vt:lpstr>
      <vt:lpstr>Repression Domains in Yeast</vt:lpstr>
      <vt:lpstr>dCas9 as an Addressable DBD</vt:lpstr>
      <vt:lpstr>Modular, Genetic NOR Gates</vt:lpstr>
      <vt:lpstr>Engineering digital signals</vt:lpstr>
      <vt:lpstr>Compatible input and output</vt:lpstr>
      <vt:lpstr>Compatible input and output</vt:lpstr>
      <vt:lpstr>Compatible input and output</vt:lpstr>
      <vt:lpstr>Wiring using dCas9</vt:lpstr>
      <vt:lpstr>NOR Gate Library</vt:lpstr>
      <vt:lpstr>Constructing Logic Circuits</vt:lpstr>
      <vt:lpstr>Performance Variation of Circuits</vt:lpstr>
      <vt:lpstr>Repression Cascades</vt:lpstr>
      <vt:lpstr>Cascade Analysis</vt:lpstr>
      <vt:lpstr>In Plants</vt:lpstr>
      <vt:lpstr>Visualizing Hormones in Plants</vt:lpstr>
      <vt:lpstr>Visualizing Hormones in Plants</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Circuits</dc:title>
  <dc:creator>Eric Klavins</dc:creator>
  <cp:lastModifiedBy>Eric Klavins</cp:lastModifiedBy>
  <cp:revision>9</cp:revision>
  <cp:lastPrinted>2019-04-30T17:16:22Z</cp:lastPrinted>
  <dcterms:created xsi:type="dcterms:W3CDTF">2019-04-30T16:28:21Z</dcterms:created>
  <dcterms:modified xsi:type="dcterms:W3CDTF">2019-04-30T18:39:59Z</dcterms:modified>
</cp:coreProperties>
</file>